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42"/>
  </p:notesMasterIdLst>
  <p:sldIdLst>
    <p:sldId id="258" r:id="rId2"/>
    <p:sldId id="343" r:id="rId3"/>
    <p:sldId id="259" r:id="rId4"/>
    <p:sldId id="352" r:id="rId5"/>
    <p:sldId id="354" r:id="rId6"/>
    <p:sldId id="344" r:id="rId7"/>
    <p:sldId id="347" r:id="rId8"/>
    <p:sldId id="348" r:id="rId9"/>
    <p:sldId id="369" r:id="rId10"/>
    <p:sldId id="370" r:id="rId11"/>
    <p:sldId id="362" r:id="rId12"/>
    <p:sldId id="363" r:id="rId13"/>
    <p:sldId id="367" r:id="rId14"/>
    <p:sldId id="366" r:id="rId15"/>
    <p:sldId id="355" r:id="rId16"/>
    <p:sldId id="315" r:id="rId17"/>
    <p:sldId id="353" r:id="rId18"/>
    <p:sldId id="356" r:id="rId19"/>
    <p:sldId id="357" r:id="rId20"/>
    <p:sldId id="316" r:id="rId21"/>
    <p:sldId id="262" r:id="rId22"/>
    <p:sldId id="263" r:id="rId23"/>
    <p:sldId id="266" r:id="rId24"/>
    <p:sldId id="322" r:id="rId25"/>
    <p:sldId id="261" r:id="rId26"/>
    <p:sldId id="268" r:id="rId27"/>
    <p:sldId id="324" r:id="rId28"/>
    <p:sldId id="339" r:id="rId29"/>
    <p:sldId id="341" r:id="rId30"/>
    <p:sldId id="297" r:id="rId31"/>
    <p:sldId id="318" r:id="rId32"/>
    <p:sldId id="358" r:id="rId33"/>
    <p:sldId id="359" r:id="rId34"/>
    <p:sldId id="372" r:id="rId35"/>
    <p:sldId id="371" r:id="rId36"/>
    <p:sldId id="349" r:id="rId37"/>
    <p:sldId id="350" r:id="rId38"/>
    <p:sldId id="351" r:id="rId39"/>
    <p:sldId id="305" r:id="rId40"/>
    <p:sldId id="34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000000"/>
    <a:srgbClr val="A12B2F"/>
    <a:srgbClr val="007836"/>
    <a:srgbClr val="ECAA00"/>
    <a:srgbClr val="76777B"/>
    <a:srgbClr val="00609C"/>
    <a:srgbClr val="ECAC00"/>
    <a:srgbClr val="00A19C"/>
    <a:srgbClr val="0082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22222" autoAdjust="0"/>
    <p:restoredTop sz="93502" autoAdjust="0"/>
  </p:normalViewPr>
  <p:slideViewPr>
    <p:cSldViewPr snapToGrid="0" showGuides="1">
      <p:cViewPr varScale="1">
        <p:scale>
          <a:sx n="83" d="100"/>
          <a:sy n="83" d="100"/>
        </p:scale>
        <p:origin x="-480" y="-68"/>
      </p:cViewPr>
      <p:guideLst>
        <p:guide orient="horz" pos="671"/>
        <p:guide orient="horz" pos="4175"/>
        <p:guide orient="horz" pos="311"/>
        <p:guide pos="5503"/>
        <p:guide pos="317"/>
        <p:guide pos="151"/>
        <p:guide pos="5581"/>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10/25/2017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6156882"/>
            <a:ext cx="1546678" cy="5571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5984917"/>
          </a:xfrm>
          <a:prstGeom prst="rect">
            <a:avLst/>
          </a:prstGeom>
        </p:spPr>
      </p:pic>
      <p:sp>
        <p:nvSpPr>
          <p:cNvPr id="3" name="Text Placeholder 2"/>
          <p:cNvSpPr>
            <a:spLocks noGrp="1"/>
          </p:cNvSpPr>
          <p:nvPr>
            <p:ph type="body" sz="quarter" idx="10" hasCustomPrompt="1"/>
          </p:nvPr>
        </p:nvSpPr>
        <p:spPr>
          <a:xfrm>
            <a:off x="1" y="-14246"/>
            <a:ext cx="9143999" cy="5999163"/>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SECTION BREAK TITLE</a:t>
            </a:r>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711594"/>
            <a:ext cx="3790374" cy="374415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0" name="Text Placeholder 5"/>
          <p:cNvSpPr>
            <a:spLocks noGrp="1"/>
          </p:cNvSpPr>
          <p:nvPr>
            <p:ph type="body" sz="quarter" idx="17" hasCustomPrompt="1"/>
          </p:nvPr>
        </p:nvSpPr>
        <p:spPr>
          <a:xfrm>
            <a:off x="676630" y="5497444"/>
            <a:ext cx="384048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2" name="Title 1"/>
          <p:cNvSpPr>
            <a:spLocks noGrp="1"/>
          </p:cNvSpPr>
          <p:nvPr>
            <p:ph type="title" hasCustomPrompt="1"/>
          </p:nvPr>
        </p:nvSpPr>
        <p:spPr/>
        <p:txBody>
          <a:bodyPr/>
          <a:lstStyle>
            <a:lvl1pPr>
              <a:defRPr/>
            </a:lvl1pPr>
          </a:lstStyle>
          <a:p>
            <a:r>
              <a:rPr lang="en-US" dirty="0" smtClean="0"/>
              <a:t>TWO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6" name="Picture Placeholder 4"/>
          <p:cNvSpPr>
            <a:spLocks noGrp="1" noChangeAspect="1"/>
          </p:cNvSpPr>
          <p:nvPr>
            <p:ph type="pic" sz="quarter" idx="21" hasCustomPrompt="1"/>
          </p:nvPr>
        </p:nvSpPr>
        <p:spPr>
          <a:xfrm>
            <a:off x="4765130" y="1710816"/>
            <a:ext cx="3790374" cy="374415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5"/>
          <p:cNvSpPr>
            <a:spLocks noGrp="1"/>
          </p:cNvSpPr>
          <p:nvPr>
            <p:ph type="body" sz="quarter" idx="22" hasCustomPrompt="1"/>
          </p:nvPr>
        </p:nvSpPr>
        <p:spPr>
          <a:xfrm>
            <a:off x="4765130" y="5496666"/>
            <a:ext cx="384048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85427"/>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95879" y="3616113"/>
            <a:ext cx="2465584"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3381086" y="3616113"/>
            <a:ext cx="2465584"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noChangeAspect="1"/>
          </p:cNvSpPr>
          <p:nvPr>
            <p:ph type="pic" sz="quarter" idx="15" hasCustomPrompt="1"/>
          </p:nvPr>
        </p:nvSpPr>
        <p:spPr>
          <a:xfrm>
            <a:off x="503079" y="1697093"/>
            <a:ext cx="2361244" cy="182057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6" hasCustomPrompt="1"/>
          </p:nvPr>
        </p:nvSpPr>
        <p:spPr>
          <a:xfrm>
            <a:off x="3388286" y="1697093"/>
            <a:ext cx="2361244" cy="182057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3"/>
          <p:cNvSpPr>
            <a:spLocks noGrp="1"/>
          </p:cNvSpPr>
          <p:nvPr>
            <p:ph type="body" sz="quarter" idx="19"/>
          </p:nvPr>
        </p:nvSpPr>
        <p:spPr>
          <a:xfrm>
            <a:off x="6261696" y="3618612"/>
            <a:ext cx="2465584"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8" name="Picture Placeholder 4"/>
          <p:cNvSpPr>
            <a:spLocks noGrp="1" noChangeAspect="1"/>
          </p:cNvSpPr>
          <p:nvPr>
            <p:ph type="pic" sz="quarter" idx="20" hasCustomPrompt="1"/>
          </p:nvPr>
        </p:nvSpPr>
        <p:spPr>
          <a:xfrm>
            <a:off x="6268896" y="1699592"/>
            <a:ext cx="2361244" cy="182057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a:lvl1pPr>
          </a:lstStyle>
          <a:p>
            <a:r>
              <a:rPr lang="en-US" dirty="0" smtClean="0"/>
              <a:t>THREE IMAGES –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701473"/>
            <a:ext cx="2240280" cy="223828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701473"/>
            <a:ext cx="2240280" cy="223828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701473"/>
            <a:ext cx="2240280" cy="223828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701473"/>
            <a:ext cx="2240280" cy="223828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4706193"/>
            <a:ext cx="8434552" cy="175226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smtClean="0"/>
              <a:t>four images, captions and bullets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3979061"/>
            <a:ext cx="2238469" cy="477837"/>
          </a:xfrm>
          <a:noFill/>
        </p:spPr>
        <p:txBody>
          <a:bodyPr lIns="91440" rIns="91440"/>
          <a:lstStyle>
            <a:lvl1pPr marL="0" indent="0">
              <a:lnSpc>
                <a:spcPct val="95000"/>
              </a:lnSpc>
              <a:buNone/>
              <a:defRPr sz="1200" b="0" baseline="0">
                <a:solidFill>
                  <a:srgbClr val="000000"/>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4" y="3979061"/>
            <a:ext cx="2238469" cy="477837"/>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3" y="3979061"/>
            <a:ext cx="2238469" cy="477837"/>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1" y="3979061"/>
            <a:ext cx="2238469" cy="477837"/>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0" y="1168748"/>
            <a:ext cx="8372901" cy="499715"/>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four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0" y="1168748"/>
            <a:ext cx="8372901" cy="27699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574666"/>
            <a:ext cx="3790374" cy="184456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6" name="Text Placeholder 5"/>
          <p:cNvSpPr>
            <a:spLocks noGrp="1"/>
          </p:cNvSpPr>
          <p:nvPr>
            <p:ph type="body" sz="quarter" idx="17" hasCustomPrompt="1"/>
          </p:nvPr>
        </p:nvSpPr>
        <p:spPr>
          <a:xfrm>
            <a:off x="487437" y="3443426"/>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18" name="Picture Placeholder 4"/>
          <p:cNvSpPr>
            <a:spLocks noGrp="1" noChangeAspect="1"/>
          </p:cNvSpPr>
          <p:nvPr>
            <p:ph type="pic" sz="quarter" idx="25" hasCustomPrompt="1"/>
          </p:nvPr>
        </p:nvSpPr>
        <p:spPr>
          <a:xfrm>
            <a:off x="4912432" y="1574666"/>
            <a:ext cx="3790374" cy="184456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9" name="Text Placeholder 5"/>
          <p:cNvSpPr>
            <a:spLocks noGrp="1"/>
          </p:cNvSpPr>
          <p:nvPr>
            <p:ph type="body" sz="quarter" idx="26" hasCustomPrompt="1"/>
          </p:nvPr>
        </p:nvSpPr>
        <p:spPr>
          <a:xfrm>
            <a:off x="4912432" y="3443426"/>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20" name="Picture Placeholder 4"/>
          <p:cNvSpPr>
            <a:spLocks noGrp="1" noChangeAspect="1"/>
          </p:cNvSpPr>
          <p:nvPr>
            <p:ph type="pic" sz="quarter" idx="27" hasCustomPrompt="1"/>
          </p:nvPr>
        </p:nvSpPr>
        <p:spPr>
          <a:xfrm>
            <a:off x="487437" y="4025151"/>
            <a:ext cx="3790374" cy="184456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3" name="Text Placeholder 5"/>
          <p:cNvSpPr>
            <a:spLocks noGrp="1"/>
          </p:cNvSpPr>
          <p:nvPr>
            <p:ph type="body" sz="quarter" idx="28" hasCustomPrompt="1"/>
          </p:nvPr>
        </p:nvSpPr>
        <p:spPr>
          <a:xfrm>
            <a:off x="487437" y="5898516"/>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24" name="Picture Placeholder 4"/>
          <p:cNvSpPr>
            <a:spLocks noGrp="1" noChangeAspect="1"/>
          </p:cNvSpPr>
          <p:nvPr>
            <p:ph type="pic" sz="quarter" idx="29" hasCustomPrompt="1"/>
          </p:nvPr>
        </p:nvSpPr>
        <p:spPr>
          <a:xfrm>
            <a:off x="4912432" y="4025151"/>
            <a:ext cx="3790374" cy="1844567"/>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7" name="Text Placeholder 5"/>
          <p:cNvSpPr>
            <a:spLocks noGrp="1"/>
          </p:cNvSpPr>
          <p:nvPr>
            <p:ph type="body" sz="quarter" idx="30" hasCustomPrompt="1"/>
          </p:nvPr>
        </p:nvSpPr>
        <p:spPr>
          <a:xfrm>
            <a:off x="4912432" y="5902307"/>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graph, chart or table slide. </a:t>
            </a:r>
            <a:br>
              <a:rPr lang="en-US" dirty="0" smtClean="0"/>
            </a:br>
            <a:r>
              <a:rPr lang="en-US" dirty="0" smtClean="0"/>
              <a:t>Headline in all caps, Arial Font</a:t>
            </a:r>
            <a:endParaRPr lang="en-US" dirty="0"/>
          </a:p>
        </p:txBody>
      </p:sp>
      <p:sp>
        <p:nvSpPr>
          <p:cNvPr id="3" name="Content Placeholder 2"/>
          <p:cNvSpPr>
            <a:spLocks noGrp="1"/>
          </p:cNvSpPr>
          <p:nvPr>
            <p:ph idx="1" hasCustomPrompt="1"/>
          </p:nvPr>
        </p:nvSpPr>
        <p:spPr>
          <a:xfrm>
            <a:off x="457200" y="1699606"/>
            <a:ext cx="8372901" cy="4029858"/>
          </a:xfrm>
        </p:spPr>
        <p:txBody>
          <a:bodyPr/>
          <a:lstStyle>
            <a:lvl1pPr>
              <a:defRPr baseline="0"/>
            </a:lvl1pPr>
          </a:lstStyle>
          <a:p>
            <a:pPr lvl="0"/>
            <a:r>
              <a:rPr lang="en-US" dirty="0" smtClean="0"/>
              <a:t>Click an icon below to add a chart, graph, or table.</a:t>
            </a:r>
            <a:endParaRPr lang="en-US" dirty="0"/>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7" name="Text Placeholder 6"/>
          <p:cNvSpPr>
            <a:spLocks noGrp="1"/>
          </p:cNvSpPr>
          <p:nvPr>
            <p:ph type="body" sz="quarter" idx="13" hasCustomPrompt="1"/>
          </p:nvPr>
        </p:nvSpPr>
        <p:spPr>
          <a:xfrm>
            <a:off x="485775" y="6318955"/>
            <a:ext cx="3711039" cy="539045"/>
          </a:xfrm>
        </p:spPr>
        <p:txBody>
          <a:bodyPr bIns="0" anchor="t" anchorCtr="0"/>
          <a:lstStyle>
            <a:lvl1pPr marL="0" indent="0">
              <a:buNone/>
              <a:defRPr sz="1050" baseline="0"/>
            </a:lvl1pPr>
          </a:lstStyle>
          <a:p>
            <a:pPr lvl="0"/>
            <a:r>
              <a:rPr lang="en-US" dirty="0" smtClean="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6156882"/>
            <a:ext cx="1546678" cy="55718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userDrawn="1"/>
        </p:nvSpPr>
        <p:spPr>
          <a:xfrm>
            <a:off x="469900" y="6247222"/>
            <a:ext cx="1387624" cy="369332"/>
          </a:xfrm>
          <a:prstGeom prst="rect">
            <a:avLst/>
          </a:prstGeom>
          <a:noFill/>
        </p:spPr>
        <p:txBody>
          <a:bodyPr wrap="none" lIns="0" rtlCol="0">
            <a:spAutoFit/>
          </a:bodyPr>
          <a:lstStyle/>
          <a:p>
            <a:r>
              <a:rPr lang="en-US" dirty="0" smtClean="0">
                <a:solidFill>
                  <a:schemeClr val="tx1">
                    <a:lumMod val="50000"/>
                  </a:schemeClr>
                </a:solidFill>
              </a:rPr>
              <a:t>www.anl.gov</a:t>
            </a:r>
            <a:endParaRPr lang="en-US" dirty="0">
              <a:solidFill>
                <a:schemeClr val="tx1">
                  <a:lumMod val="50000"/>
                </a:schemeClr>
              </a:solidFill>
            </a:endParaRP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5984917"/>
          </a:xfrm>
          <a:prstGeom prst="rect">
            <a:avLst/>
          </a:prstGeom>
        </p:spPr>
      </p:pic>
      <p:sp>
        <p:nvSpPr>
          <p:cNvPr id="9" name="Text Placeholder 2"/>
          <p:cNvSpPr>
            <a:spLocks noGrp="1"/>
          </p:cNvSpPr>
          <p:nvPr>
            <p:ph type="body" sz="quarter" idx="10" hasCustomPrompt="1"/>
          </p:nvPr>
        </p:nvSpPr>
        <p:spPr>
          <a:xfrm>
            <a:off x="0" y="-14246"/>
            <a:ext cx="9143999" cy="5999163"/>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closing statement</a:t>
            </a:r>
          </a:p>
        </p:txBody>
      </p:sp>
      <p:sp>
        <p:nvSpPr>
          <p:cNvPr id="6" name="TextBox 5"/>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smtClean="0">
                <a:solidFill>
                  <a:schemeClr val="bg1"/>
                </a:solidFill>
              </a:rPr>
              <a:t>Suggested</a:t>
            </a:r>
            <a:r>
              <a:rPr lang="en-US" sz="1400" b="1" baseline="0" dirty="0" smtClean="0">
                <a:solidFill>
                  <a:schemeClr val="bg1"/>
                </a:solidFill>
              </a:rPr>
              <a:t> closing statement (optional): </a:t>
            </a:r>
          </a:p>
          <a:p>
            <a:endParaRPr lang="en-US" sz="1400" b="1" baseline="0" dirty="0" smtClean="0">
              <a:solidFill>
                <a:schemeClr val="bg1"/>
              </a:solidFill>
            </a:endParaRPr>
          </a:p>
          <a:p>
            <a:pPr lvl="0"/>
            <a:r>
              <a:rPr lang="en-US" sz="1400" b="1" dirty="0" smtClean="0">
                <a:solidFill>
                  <a:schemeClr val="bg1"/>
                </a:solidFill>
              </a:rPr>
              <a:t>WE START WITH YES.</a:t>
            </a:r>
          </a:p>
          <a:p>
            <a:pPr lvl="0">
              <a:spcAft>
                <a:spcPts val="1200"/>
              </a:spcAft>
            </a:pPr>
            <a:r>
              <a:rPr lang="en-US" sz="1400" b="1" dirty="0" smtClean="0">
                <a:solidFill>
                  <a:schemeClr val="bg1"/>
                </a:solidFill>
              </a:rPr>
              <a:t>AND END WITH THANK YOU.</a:t>
            </a:r>
          </a:p>
          <a:p>
            <a:pPr lvl="0"/>
            <a:r>
              <a:rPr lang="en-US" sz="1400" b="1" dirty="0" smtClean="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6724"/>
            <a:ext cx="9144000" cy="686472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274638"/>
            <a:ext cx="8372901" cy="806017"/>
          </a:xfrm>
        </p:spPr>
        <p:txBody>
          <a:bodyPr anchor="b"/>
          <a:lstStyle>
            <a:lvl1pPr>
              <a:defRPr b="1">
                <a:solidFill>
                  <a:schemeClr val="bg1"/>
                </a:solidFill>
              </a:defRPr>
            </a:lvl1pPr>
          </a:lstStyle>
          <a:p>
            <a:r>
              <a:rPr lang="en-US" dirty="0" smtClean="0"/>
              <a:t>TITLE AND CONTENT SLIDE. </a:t>
            </a:r>
            <a:br>
              <a:rPr lang="en-US" dirty="0" smtClean="0"/>
            </a:br>
            <a:r>
              <a:rPr lang="en-US" dirty="0" smtClean="0"/>
              <a:t>Headline in all caps, Arial Font</a:t>
            </a:r>
            <a:endParaRPr lang="en-US" dirty="0"/>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33021" y="627296"/>
            <a:ext cx="1859645" cy="669932"/>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4863725" y="1689100"/>
            <a:ext cx="4280275" cy="2706624"/>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689100"/>
            <a:ext cx="4863724" cy="2706624"/>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A</a:t>
            </a:r>
            <a:br>
              <a:rPr lang="en-US" dirty="0" smtClean="0"/>
            </a:br>
            <a:r>
              <a:rPr lang="en-US" dirty="0" smtClean="0"/>
              <a:t>can be up to four </a:t>
            </a:r>
            <a:br>
              <a:rPr lang="en-US" dirty="0" smtClean="0"/>
            </a:br>
            <a:r>
              <a:rPr lang="en-US" dirty="0" smtClean="0"/>
              <a:t>or five lines of text</a:t>
            </a:r>
            <a:endParaRPr lang="en-US" dirty="0"/>
          </a:p>
        </p:txBody>
      </p:sp>
      <p:sp>
        <p:nvSpPr>
          <p:cNvPr id="45" name="Text Placeholder 4"/>
          <p:cNvSpPr>
            <a:spLocks noGrp="1"/>
          </p:cNvSpPr>
          <p:nvPr>
            <p:ph type="body" sz="quarter" idx="12" hasCustomPrompt="1"/>
          </p:nvPr>
        </p:nvSpPr>
        <p:spPr>
          <a:xfrm>
            <a:off x="-1" y="1689100"/>
            <a:ext cx="239714" cy="2706624"/>
          </a:xfrm>
          <a:solidFill>
            <a:schemeClr val="accent1"/>
          </a:solidFill>
        </p:spPr>
        <p:txBody>
          <a:bodyPr bIns="0" anchor="b"/>
          <a:lstStyle>
            <a:lvl1pPr marL="0" indent="0">
              <a:buNone/>
              <a:defRPr sz="100"/>
            </a:lvl1pPr>
          </a:lstStyle>
          <a:p>
            <a:pPr lvl="0"/>
            <a:r>
              <a:rPr lang="en-US" dirty="0" smtClean="0"/>
              <a:t>  </a:t>
            </a:r>
          </a:p>
        </p:txBody>
      </p:sp>
      <p:sp>
        <p:nvSpPr>
          <p:cNvPr id="48" name="Text Placeholder 9"/>
          <p:cNvSpPr>
            <a:spLocks noGrp="1"/>
          </p:cNvSpPr>
          <p:nvPr>
            <p:ph type="body" sz="quarter" idx="17" hasCustomPrompt="1"/>
          </p:nvPr>
        </p:nvSpPr>
        <p:spPr>
          <a:xfrm>
            <a:off x="469900" y="4582947"/>
            <a:ext cx="2692871" cy="393700"/>
          </a:xfrm>
        </p:spPr>
        <p:txBody>
          <a:bodyPr lIns="0" bIns="0" anchor="b">
            <a:normAutofit/>
          </a:bodyPr>
          <a:lstStyle>
            <a:lvl1pPr marL="0" inden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49" name="Text Placeholder 45"/>
          <p:cNvSpPr>
            <a:spLocks noGrp="1"/>
          </p:cNvSpPr>
          <p:nvPr>
            <p:ph type="body" sz="quarter" idx="18" hasCustomPrompt="1"/>
          </p:nvPr>
        </p:nvSpPr>
        <p:spPr>
          <a:xfrm>
            <a:off x="469900" y="4960384"/>
            <a:ext cx="2692871" cy="9144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0" name="Text Placeholder 9"/>
          <p:cNvSpPr>
            <a:spLocks noGrp="1"/>
          </p:cNvSpPr>
          <p:nvPr>
            <p:ph type="body" sz="quarter" idx="21" hasCustomPrompt="1"/>
          </p:nvPr>
        </p:nvSpPr>
        <p:spPr>
          <a:xfrm>
            <a:off x="3417371" y="4582947"/>
            <a:ext cx="2692871"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22" hasCustomPrompt="1"/>
          </p:nvPr>
        </p:nvSpPr>
        <p:spPr>
          <a:xfrm>
            <a:off x="3417371" y="4960384"/>
            <a:ext cx="2692871"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smtClean="0"/>
              <a:t>Remove second presenter </a:t>
            </a:r>
            <a:br>
              <a:rPr lang="en-US" dirty="0" smtClean="0"/>
            </a:br>
            <a:r>
              <a:rPr lang="en-US" dirty="0" smtClean="0"/>
              <a:t>info if not needed</a:t>
            </a:r>
            <a:endParaRPr lang="en-US" dirty="0"/>
          </a:p>
        </p:txBody>
      </p:sp>
      <p:sp>
        <p:nvSpPr>
          <p:cNvPr id="54" name="Text Placeholder 9"/>
          <p:cNvSpPr>
            <a:spLocks noGrp="1"/>
          </p:cNvSpPr>
          <p:nvPr>
            <p:ph type="body" sz="quarter" idx="25" hasCustomPrompt="1"/>
          </p:nvPr>
        </p:nvSpPr>
        <p:spPr>
          <a:xfrm>
            <a:off x="6360196" y="4582947"/>
            <a:ext cx="2692871"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55" name="Text Placeholder 45"/>
          <p:cNvSpPr>
            <a:spLocks noGrp="1"/>
          </p:cNvSpPr>
          <p:nvPr>
            <p:ph type="body" sz="quarter" idx="26" hasCustomPrompt="1"/>
          </p:nvPr>
        </p:nvSpPr>
        <p:spPr>
          <a:xfrm>
            <a:off x="6360196" y="4960384"/>
            <a:ext cx="2692871"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smtClean="0"/>
              <a:t>Remove third presenter </a:t>
            </a:r>
            <a:br>
              <a:rPr lang="en-US" dirty="0" smtClean="0"/>
            </a:br>
            <a:r>
              <a:rPr lang="en-US" dirty="0" smtClean="0"/>
              <a:t>info if not needed</a:t>
            </a:r>
            <a:endParaRPr lang="en-US" dirty="0"/>
          </a:p>
        </p:txBody>
      </p:sp>
      <p:sp>
        <p:nvSpPr>
          <p:cNvPr id="47" name="Text Placeholder 45"/>
          <p:cNvSpPr>
            <a:spLocks noGrp="1"/>
          </p:cNvSpPr>
          <p:nvPr>
            <p:ph type="body" sz="quarter" idx="19" hasCustomPrompt="1"/>
          </p:nvPr>
        </p:nvSpPr>
        <p:spPr>
          <a:xfrm>
            <a:off x="469900" y="6094281"/>
            <a:ext cx="5894492" cy="515411"/>
          </a:xfrm>
        </p:spPr>
        <p:txBody>
          <a:bodyPr lIns="0" anchor="b"/>
          <a:lstStyle>
            <a:lvl1pPr marL="0" indent="0">
              <a:spcBef>
                <a:spcPts val="0"/>
              </a:spcBef>
              <a:buNone/>
              <a:defRPr sz="1400" baseline="0">
                <a:solidFill>
                  <a:schemeClr val="tx1"/>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15" name="Text Placeholder 9"/>
          <p:cNvSpPr>
            <a:spLocks noGrp="1"/>
          </p:cNvSpPr>
          <p:nvPr>
            <p:ph type="body" sz="quarter" idx="27" hasCustomPrompt="1"/>
          </p:nvPr>
        </p:nvSpPr>
        <p:spPr>
          <a:xfrm>
            <a:off x="431799" y="730250"/>
            <a:ext cx="6188075" cy="393700"/>
          </a:xfrm>
        </p:spPr>
        <p:txBody>
          <a:bodyPr lIns="0" bIns="0" anchor="b">
            <a:normAutofit/>
          </a:bodyPr>
          <a:lstStyle>
            <a:lvl1pPr marL="0" indent="0">
              <a:buNone/>
              <a:defRPr sz="1800" b="1" cap="all" baseline="0">
                <a:solidFill>
                  <a:schemeClr val="tx1"/>
                </a:solidFill>
              </a:defRPr>
            </a:lvl1pPr>
            <a:lvl2pPr marL="0" indent="0">
              <a:buNone/>
              <a:defRPr/>
            </a:lvl2pPr>
            <a:lvl3pPr marL="0" indent="0">
              <a:spcBef>
                <a:spcPts val="1800"/>
              </a:spcBef>
              <a:buNone/>
              <a:defRPr/>
            </a:lvl3pPr>
          </a:lstStyle>
          <a:p>
            <a:pPr lvl="0"/>
            <a:r>
              <a:rPr lang="en-US" dirty="0" smtClean="0"/>
              <a:t>Optional one line subhead, </a:t>
            </a:r>
            <a:r>
              <a:rPr lang="en-US" dirty="0" err="1" smtClean="0"/>
              <a:t>url</a:t>
            </a:r>
            <a:r>
              <a:rPr lang="en-US" dirty="0" smtClean="0"/>
              <a:t> or date</a:t>
            </a:r>
          </a:p>
        </p:txBody>
      </p:sp>
      <p:sp>
        <p:nvSpPr>
          <p:cNvPr id="17" name="TextBox 16"/>
          <p:cNvSpPr txBox="1"/>
          <p:nvPr userDrawn="1"/>
        </p:nvSpPr>
        <p:spPr>
          <a:xfrm>
            <a:off x="-1066539" y="-1241416"/>
            <a:ext cx="3876414" cy="1015663"/>
          </a:xfrm>
          <a:prstGeom prst="rect">
            <a:avLst/>
          </a:prstGeom>
          <a:solidFill>
            <a:schemeClr val="bg1">
              <a:lumMod val="50000"/>
            </a:schemeClr>
          </a:solidFill>
        </p:spPr>
        <p:txBody>
          <a:bodyPr wrap="square" rtlCol="0">
            <a:spAutoFit/>
          </a:bodyPr>
          <a:lstStyle/>
          <a:p>
            <a:r>
              <a:rPr lang="en-US" sz="1400" b="1" dirty="0" smtClean="0">
                <a:solidFill>
                  <a:schemeClr val="bg1"/>
                </a:solidFill>
              </a:rPr>
              <a:t>Suggested</a:t>
            </a:r>
            <a:r>
              <a:rPr lang="en-US" sz="1400" b="1" baseline="0" dirty="0" smtClean="0">
                <a:solidFill>
                  <a:schemeClr val="bg1"/>
                </a:solidFill>
              </a:rPr>
              <a:t> line of text (optional): </a:t>
            </a:r>
          </a:p>
          <a:p>
            <a:endParaRPr lang="en-US" sz="1400" b="1" baseline="0" dirty="0" smtClean="0">
              <a:solidFill>
                <a:schemeClr val="bg1"/>
              </a:solidFill>
            </a:endParaRPr>
          </a:p>
          <a:p>
            <a:r>
              <a:rPr lang="en-US" sz="1400" b="1" baseline="0" dirty="0" smtClean="0">
                <a:solidFill>
                  <a:schemeClr val="bg1"/>
                </a:solidFill>
              </a:rPr>
              <a:t>WE START WITH YES.</a:t>
            </a:r>
            <a:endParaRPr lang="en-US" sz="1400"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7"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6156882"/>
            <a:ext cx="1546678" cy="55718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7020"/>
            <a:ext cx="9144000" cy="6011938"/>
          </a:xfrm>
          <a:prstGeom prst="rect">
            <a:avLst/>
          </a:prstGeom>
        </p:spPr>
      </p:pic>
      <p:sp>
        <p:nvSpPr>
          <p:cNvPr id="84" name="Text Placeholder 1"/>
          <p:cNvSpPr>
            <a:spLocks noGrp="1"/>
          </p:cNvSpPr>
          <p:nvPr>
            <p:ph type="body" sz="quarter" idx="10" hasCustomPrompt="1"/>
          </p:nvPr>
        </p:nvSpPr>
        <p:spPr>
          <a:xfrm>
            <a:off x="0" y="-27020"/>
            <a:ext cx="9144000" cy="6011938"/>
          </a:xfrm>
          <a:solidFill>
            <a:schemeClr val="accent2">
              <a:alpha val="85000"/>
            </a:schemeClr>
          </a:solidFill>
        </p:spPr>
        <p:txBody>
          <a:bodyPr bIns="0" anchor="b"/>
          <a:lstStyle>
            <a:lvl1pPr marL="0" indent="0">
              <a:buNone/>
              <a:defRPr sz="100"/>
            </a:lvl1pPr>
          </a:lstStyle>
          <a:p>
            <a:r>
              <a:rPr lang="en-US" dirty="0" smtClean="0"/>
              <a:t> </a:t>
            </a:r>
            <a:endParaRPr lang="en-US" dirty="0"/>
          </a:p>
        </p:txBody>
      </p:sp>
      <p:sp>
        <p:nvSpPr>
          <p:cNvPr id="8" name="Picture Placeholder 4"/>
          <p:cNvSpPr>
            <a:spLocks noGrp="1" noChangeAspect="1"/>
          </p:cNvSpPr>
          <p:nvPr>
            <p:ph type="pic" sz="quarter" idx="16" hasCustomPrompt="1"/>
          </p:nvPr>
        </p:nvSpPr>
        <p:spPr>
          <a:xfrm>
            <a:off x="4863725" y="1689100"/>
            <a:ext cx="4280275" cy="2706624"/>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689100"/>
            <a:ext cx="4863724" cy="2706624"/>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B </a:t>
            </a:r>
            <a:br>
              <a:rPr lang="en-US" dirty="0" smtClean="0"/>
            </a:br>
            <a:r>
              <a:rPr lang="en-US" dirty="0" smtClean="0"/>
              <a:t>can be up to four </a:t>
            </a:r>
            <a:br>
              <a:rPr lang="en-US" dirty="0" smtClean="0"/>
            </a:br>
            <a:r>
              <a:rPr lang="en-US" dirty="0" smtClean="0"/>
              <a:t>or five lines of text</a:t>
            </a:r>
            <a:endParaRPr lang="en-US" dirty="0"/>
          </a:p>
        </p:txBody>
      </p:sp>
      <p:sp>
        <p:nvSpPr>
          <p:cNvPr id="4" name="Text Placeholder 3"/>
          <p:cNvSpPr>
            <a:spLocks noGrp="1"/>
          </p:cNvSpPr>
          <p:nvPr>
            <p:ph type="body" sz="quarter" idx="24" hasCustomPrompt="1"/>
          </p:nvPr>
        </p:nvSpPr>
        <p:spPr>
          <a:xfrm>
            <a:off x="1" y="204952"/>
            <a:ext cx="5851526" cy="1292225"/>
          </a:xfrm>
        </p:spPr>
        <p:txBody>
          <a:bodyPr lIns="457200" rIns="274320" anchor="ctr"/>
          <a:lstStyle>
            <a:lvl1pPr marL="0" indent="0">
              <a:buNone/>
              <a:defRPr cap="all" baseline="0">
                <a:solidFill>
                  <a:schemeClr val="bg1"/>
                </a:solidFill>
              </a:defRPr>
            </a:lvl1pPr>
          </a:lstStyle>
          <a:p>
            <a:pPr lvl="0"/>
            <a:r>
              <a:rPr lang="en-US" dirty="0" smtClean="0"/>
              <a:t>Insert presentation date</a:t>
            </a:r>
          </a:p>
        </p:txBody>
      </p:sp>
      <p:sp>
        <p:nvSpPr>
          <p:cNvPr id="85" name="Text Placeholder 9"/>
          <p:cNvSpPr>
            <a:spLocks noGrp="1"/>
          </p:cNvSpPr>
          <p:nvPr>
            <p:ph type="body" sz="quarter" idx="17" hasCustomPrompt="1"/>
          </p:nvPr>
        </p:nvSpPr>
        <p:spPr>
          <a:xfrm>
            <a:off x="469900" y="4582947"/>
            <a:ext cx="2692871" cy="393700"/>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6" name="Text Placeholder 45"/>
          <p:cNvSpPr>
            <a:spLocks noGrp="1"/>
          </p:cNvSpPr>
          <p:nvPr>
            <p:ph type="body" sz="quarter" idx="18" hasCustomPrompt="1"/>
          </p:nvPr>
        </p:nvSpPr>
        <p:spPr>
          <a:xfrm>
            <a:off x="469900" y="4960384"/>
            <a:ext cx="2692871" cy="9144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87" name="Text Placeholder 9"/>
          <p:cNvSpPr>
            <a:spLocks noGrp="1"/>
          </p:cNvSpPr>
          <p:nvPr>
            <p:ph type="body" sz="quarter" idx="21" hasCustomPrompt="1"/>
          </p:nvPr>
        </p:nvSpPr>
        <p:spPr>
          <a:xfrm>
            <a:off x="3417371" y="4582947"/>
            <a:ext cx="2692871" cy="393700"/>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2" hasCustomPrompt="1"/>
          </p:nvPr>
        </p:nvSpPr>
        <p:spPr>
          <a:xfrm>
            <a:off x="3417371" y="4960384"/>
            <a:ext cx="2692871" cy="9144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89" name="Text Placeholder 9"/>
          <p:cNvSpPr>
            <a:spLocks noGrp="1"/>
          </p:cNvSpPr>
          <p:nvPr>
            <p:ph type="body" sz="quarter" idx="25" hasCustomPrompt="1"/>
          </p:nvPr>
        </p:nvSpPr>
        <p:spPr>
          <a:xfrm>
            <a:off x="6360196" y="4582947"/>
            <a:ext cx="2692871" cy="393700"/>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90" name="Text Placeholder 45"/>
          <p:cNvSpPr>
            <a:spLocks noGrp="1"/>
          </p:cNvSpPr>
          <p:nvPr>
            <p:ph type="body" sz="quarter" idx="26" hasCustomPrompt="1"/>
          </p:nvPr>
        </p:nvSpPr>
        <p:spPr>
          <a:xfrm>
            <a:off x="6360196" y="4960384"/>
            <a:ext cx="2692871" cy="9144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47" name="Text Placeholder 4"/>
          <p:cNvSpPr>
            <a:spLocks noGrp="1"/>
          </p:cNvSpPr>
          <p:nvPr>
            <p:ph type="body" sz="quarter" idx="12" hasCustomPrompt="1"/>
          </p:nvPr>
        </p:nvSpPr>
        <p:spPr>
          <a:xfrm>
            <a:off x="-1" y="1689100"/>
            <a:ext cx="239714" cy="2706624"/>
          </a:xfrm>
          <a:solidFill>
            <a:schemeClr val="accent1"/>
          </a:solidFill>
        </p:spPr>
        <p:txBody>
          <a:bodyPr bIns="0" anchor="b"/>
          <a:lstStyle>
            <a:lvl1pPr marL="0" indent="0">
              <a:buNone/>
              <a:defRPr sz="100"/>
            </a:lvl1pPr>
          </a:lstStyle>
          <a:p>
            <a:pPr lvl="0"/>
            <a:r>
              <a:rPr lang="en-US" dirty="0" smtClean="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BASIC CONTENT SLIDE</a:t>
            </a:r>
            <a:br>
              <a:rPr lang="en-US" dirty="0" smtClean="0"/>
            </a:br>
            <a:r>
              <a:rPr lang="en-US" dirty="0" smtClean="0"/>
              <a:t>one or two lines for headline</a:t>
            </a:r>
            <a:endParaRPr lang="en-US" dirty="0"/>
          </a:p>
        </p:txBody>
      </p:sp>
      <p:sp>
        <p:nvSpPr>
          <p:cNvPr id="3" name="Content Placeholder 2"/>
          <p:cNvSpPr>
            <a:spLocks noGrp="1"/>
          </p:cNvSpPr>
          <p:nvPr>
            <p:ph idx="1" hasCustomPrompt="1"/>
          </p:nvPr>
        </p:nvSpPr>
        <p:spPr>
          <a:xfrm>
            <a:off x="457200" y="1699995"/>
            <a:ext cx="8372901" cy="4422776"/>
          </a:xfrm>
        </p:spPr>
        <p:txBody>
          <a:bodyPr/>
          <a:lstStyle>
            <a:lvl1pPr>
              <a:defRPr baseline="0"/>
            </a:lvl1pPr>
          </a:lstStyle>
          <a:p>
            <a:pPr lvl="0"/>
            <a:r>
              <a:rPr lang="en-US" dirty="0" smtClean="0"/>
              <a:t>Click to add 1st-level bullet. Click an icon below to add table, graph or other imagery.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smtClean="0"/>
              <a:t>Slide subtitle optional -  delete as needed</a:t>
            </a:r>
            <a:endParaRPr lang="en-US" dirty="0"/>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8"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86679" y="167614"/>
            <a:ext cx="1546986" cy="55729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6094281"/>
            <a:ext cx="5894492" cy="515411"/>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0" y="4945565"/>
            <a:ext cx="2692871"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0" y="5323002"/>
            <a:ext cx="2692871" cy="74672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1" y="4945565"/>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1" y="5323002"/>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899574"/>
            <a:ext cx="8925874" cy="2761535"/>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726366"/>
            <a:ext cx="8452904" cy="862880"/>
          </a:xfrm>
        </p:spPr>
        <p:txBody>
          <a:bodyPr lIns="0" rIns="91440" anchor="b">
            <a:normAutofit/>
          </a:bodyPr>
          <a:lstStyle>
            <a:lvl1pPr>
              <a:defRPr sz="2800" baseline="0">
                <a:solidFill>
                  <a:schemeClr val="tx1">
                    <a:lumMod val="50000"/>
                  </a:schemeClr>
                </a:solidFill>
              </a:defRPr>
            </a:lvl1pPr>
          </a:lstStyle>
          <a:p>
            <a:r>
              <a:rPr lang="en-US" dirty="0" smtClean="0"/>
              <a:t>presentation title – cover option c </a:t>
            </a:r>
            <a:endParaRPr lang="en-US" dirty="0"/>
          </a:p>
        </p:txBody>
      </p:sp>
      <p:sp>
        <p:nvSpPr>
          <p:cNvPr id="87" name="Text Placeholder 9"/>
          <p:cNvSpPr>
            <a:spLocks noGrp="1"/>
          </p:cNvSpPr>
          <p:nvPr>
            <p:ph type="body" sz="quarter" idx="23" hasCustomPrompt="1"/>
          </p:nvPr>
        </p:nvSpPr>
        <p:spPr>
          <a:xfrm>
            <a:off x="6360196" y="4945565"/>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6" y="5323002"/>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4589246"/>
            <a:ext cx="8484914" cy="331077"/>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1" y="899573"/>
            <a:ext cx="224589" cy="2761488"/>
          </a:xfrm>
          <a:solidFill>
            <a:schemeClr val="accent1"/>
          </a:solidFill>
        </p:spPr>
        <p:txBody>
          <a:bodyPr bIns="0" anchor="b"/>
          <a:lstStyle>
            <a:lvl1pPr marL="0" indent="0">
              <a:buNone/>
              <a:defRPr sz="100"/>
            </a:lvl1pPr>
          </a:lstStyle>
          <a:p>
            <a:pPr lvl="0"/>
            <a:r>
              <a:rPr lang="en-US" dirty="0" smtClean="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7" name="Text Placeholder 4"/>
          <p:cNvSpPr>
            <a:spLocks noGrp="1"/>
          </p:cNvSpPr>
          <p:nvPr>
            <p:ph type="body" sz="quarter" idx="26" hasCustomPrompt="1"/>
          </p:nvPr>
        </p:nvSpPr>
        <p:spPr>
          <a:xfrm>
            <a:off x="503238" y="366274"/>
            <a:ext cx="8484914" cy="331077"/>
          </a:xfrm>
        </p:spPr>
        <p:txBody>
          <a:bodyPr/>
          <a:lstStyle>
            <a:lvl1pPr marL="0" indent="0">
              <a:buNone/>
              <a:defRPr sz="1000" b="1" cap="all" baseline="0">
                <a:solidFill>
                  <a:schemeClr val="tx1"/>
                </a:solidFill>
              </a:defRPr>
            </a:lvl1pPr>
          </a:lstStyle>
          <a:p>
            <a:r>
              <a:rPr lang="en-US" sz="1000" b="0" cap="all" dirty="0" smtClean="0">
                <a:solidFill>
                  <a:srgbClr val="000000"/>
                </a:solidFill>
              </a:rPr>
              <a:t>Type in name of </a:t>
            </a:r>
            <a:r>
              <a:rPr lang="en-US" sz="1000" b="0" cap="all" dirty="0" err="1" smtClean="0">
                <a:solidFill>
                  <a:srgbClr val="000000"/>
                </a:solidFill>
              </a:rPr>
              <a:t>fACILITY</a:t>
            </a:r>
            <a:r>
              <a:rPr lang="en-US" sz="1000" b="0" cap="all" dirty="0" smtClean="0">
                <a:solidFill>
                  <a:srgbClr val="000000"/>
                </a:solidFill>
              </a:rPr>
              <a:t>, division, group, program or </a:t>
            </a:r>
            <a:r>
              <a:rPr lang="en-US" sz="1000" dirty="0" smtClean="0">
                <a:solidFill>
                  <a:srgbClr val="000000"/>
                </a:solidFill>
              </a:rPr>
              <a:t>www.anl.gov</a:t>
            </a:r>
            <a:endParaRPr lang="en-US" sz="1000" dirty="0">
              <a:solidFill>
                <a:srgbClr val="000000"/>
              </a:solidFill>
            </a:endParaRPr>
          </a:p>
        </p:txBody>
      </p:sp>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320210"/>
            <a:ext cx="1546986" cy="55729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6094281"/>
            <a:ext cx="5894492" cy="515411"/>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0" y="4581631"/>
            <a:ext cx="2692871"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0" y="4959068"/>
            <a:ext cx="2692871" cy="9144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1" y="4581631"/>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1" y="4959068"/>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1681606"/>
            <a:ext cx="8925874" cy="2761535"/>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1" y="116710"/>
            <a:ext cx="6776128" cy="1119234"/>
          </a:xfrm>
        </p:spPr>
        <p:txBody>
          <a:bodyPr lIns="0" rIns="91440" anchor="b">
            <a:normAutofit/>
          </a:bodyPr>
          <a:lstStyle>
            <a:lvl1pPr>
              <a:defRPr sz="2800" baseline="0">
                <a:solidFill>
                  <a:schemeClr val="tx1">
                    <a:lumMod val="50000"/>
                  </a:schemeClr>
                </a:solidFill>
              </a:defRPr>
            </a:lvl1pPr>
          </a:lstStyle>
          <a:p>
            <a:r>
              <a:rPr lang="en-US" dirty="0" smtClean="0"/>
              <a:t>presentation title –</a:t>
            </a:r>
            <a:br>
              <a:rPr lang="en-US" dirty="0" smtClean="0"/>
            </a:br>
            <a:r>
              <a:rPr lang="en-US" dirty="0" smtClean="0"/>
              <a:t>Cover option D</a:t>
            </a:r>
            <a:endParaRPr lang="en-US" dirty="0"/>
          </a:p>
        </p:txBody>
      </p:sp>
      <p:sp>
        <p:nvSpPr>
          <p:cNvPr id="87" name="Text Placeholder 9"/>
          <p:cNvSpPr>
            <a:spLocks noGrp="1"/>
          </p:cNvSpPr>
          <p:nvPr>
            <p:ph type="body" sz="quarter" idx="23" hasCustomPrompt="1"/>
          </p:nvPr>
        </p:nvSpPr>
        <p:spPr>
          <a:xfrm>
            <a:off x="6360196" y="4581631"/>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6" y="4959068"/>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1229593"/>
            <a:ext cx="8484914" cy="331077"/>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1" y="1681605"/>
            <a:ext cx="224589" cy="2761488"/>
          </a:xfrm>
          <a:solidFill>
            <a:schemeClr val="accent1"/>
          </a:solidFill>
        </p:spPr>
        <p:txBody>
          <a:bodyPr bIns="0" anchor="b"/>
          <a:lstStyle>
            <a:lvl1pPr marL="0" indent="0">
              <a:buNone/>
              <a:defRPr sz="100"/>
            </a:lvl1pPr>
          </a:lstStyle>
          <a:p>
            <a:pPr lvl="0"/>
            <a:r>
              <a:rPr lang="en-US" dirty="0" smtClean="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6" y="0"/>
            <a:ext cx="8925873" cy="6858000"/>
          </a:xfrm>
          <a:solidFill>
            <a:schemeClr val="bg1"/>
          </a:solidFill>
        </p:spPr>
        <p:txBody>
          <a:bodyPr lIns="0" tIns="1645920" anchor="t" anchorCtr="0"/>
          <a:lstStyle>
            <a:lvl1pPr marL="0" indent="0" algn="ctr">
              <a:buNone/>
              <a:defRPr baseline="0"/>
            </a:lvl1pPr>
          </a:lstStyle>
          <a:p>
            <a:r>
              <a:rPr lang="en-US" dirty="0" smtClean="0"/>
              <a:t>Click icon to insert an image then right click image and “SEND IMAGE TO BACK”</a:t>
            </a:r>
            <a:endParaRPr lang="en-US" dirty="0"/>
          </a:p>
        </p:txBody>
      </p:sp>
      <p:sp>
        <p:nvSpPr>
          <p:cNvPr id="7" name="Text Placeholder 6"/>
          <p:cNvSpPr>
            <a:spLocks noGrp="1"/>
          </p:cNvSpPr>
          <p:nvPr>
            <p:ph type="body" sz="quarter" idx="17" hasCustomPrompt="1"/>
          </p:nvPr>
        </p:nvSpPr>
        <p:spPr>
          <a:xfrm>
            <a:off x="0" y="4775200"/>
            <a:ext cx="9144000" cy="2082800"/>
          </a:xfrm>
          <a:solidFill>
            <a:schemeClr val="tx2">
              <a:alpha val="91000"/>
            </a:schemeClr>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2" name="Title 1"/>
          <p:cNvSpPr>
            <a:spLocks noGrp="1"/>
          </p:cNvSpPr>
          <p:nvPr>
            <p:ph type="title" hasCustomPrompt="1"/>
          </p:nvPr>
        </p:nvSpPr>
        <p:spPr>
          <a:xfrm>
            <a:off x="469901" y="5042974"/>
            <a:ext cx="8321040" cy="1373592"/>
          </a:xfrm>
        </p:spPr>
        <p:txBody>
          <a:bodyPr lIns="0" anchor="t"/>
          <a:lstStyle>
            <a:lvl1pPr>
              <a:defRPr sz="2400" b="1" cap="all" baseline="0">
                <a:solidFill>
                  <a:schemeClr val="bg1"/>
                </a:solidFill>
              </a:defRPr>
            </a:lvl1pPr>
          </a:lstStyle>
          <a:p>
            <a:r>
              <a:rPr lang="en-US" dirty="0" smtClean="0"/>
              <a:t>Full-frame image layout  – title</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smtClean="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3656122"/>
            <a:ext cx="9144000" cy="3201878"/>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0"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Picture Placeholder 4"/>
          <p:cNvSpPr>
            <a:spLocks noGrp="1" noChangeAspect="1"/>
          </p:cNvSpPr>
          <p:nvPr>
            <p:ph type="pic" sz="quarter" idx="13" hasCustomPrompt="1"/>
          </p:nvPr>
        </p:nvSpPr>
        <p:spPr>
          <a:xfrm>
            <a:off x="218126" y="-1"/>
            <a:ext cx="8925873" cy="3656013"/>
          </a:xfrm>
          <a:solidFill>
            <a:schemeClr val="bg1"/>
          </a:solidFill>
        </p:spPr>
        <p:txBody>
          <a:bodyPr lIns="0"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807284"/>
            <a:ext cx="8674100" cy="787098"/>
          </a:xfrm>
        </p:spPr>
        <p:txBody>
          <a:bodyPr lIns="0"/>
          <a:lstStyle>
            <a:lvl1pPr>
              <a:defRPr sz="2800" b="1" baseline="0">
                <a:solidFill>
                  <a:schemeClr val="bg1"/>
                </a:solidFill>
              </a:defRPr>
            </a:lvl1pPr>
          </a:lstStyle>
          <a:p>
            <a:r>
              <a:rPr lang="en-US" dirty="0" smtClean="0"/>
              <a:t>Science/R&amp;D hero – one image</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smtClean="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3656122"/>
            <a:ext cx="9144000" cy="3201878"/>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1" name="Picture Placeholder 4"/>
          <p:cNvSpPr>
            <a:spLocks noGrp="1" noChangeAspect="1"/>
          </p:cNvSpPr>
          <p:nvPr>
            <p:ph type="pic" sz="quarter" idx="16" hasCustomPrompt="1"/>
          </p:nvPr>
        </p:nvSpPr>
        <p:spPr>
          <a:xfrm>
            <a:off x="218127" y="0"/>
            <a:ext cx="4480560" cy="3663950"/>
          </a:xfrm>
          <a:solidFill>
            <a:schemeClr val="bg1">
              <a:lumMod val="7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7" hasCustomPrompt="1"/>
          </p:nvPr>
        </p:nvSpPr>
        <p:spPr>
          <a:xfrm>
            <a:off x="4682525" y="0"/>
            <a:ext cx="4480560" cy="3663950"/>
          </a:xfrm>
          <a:solidFill>
            <a:schemeClr val="bg1">
              <a:lumMod val="8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807284"/>
            <a:ext cx="8674100" cy="787098"/>
          </a:xfrm>
        </p:spPr>
        <p:txBody>
          <a:bodyPr lIns="0"/>
          <a:lstStyle>
            <a:lvl1pPr>
              <a:defRPr sz="2800" b="1">
                <a:solidFill>
                  <a:schemeClr val="bg1"/>
                </a:solidFill>
              </a:defRPr>
            </a:lvl1pPr>
          </a:lstStyle>
          <a:p>
            <a:r>
              <a:rPr lang="en-US" dirty="0" smtClean="0"/>
              <a:t>Science/R&amp;D hero – TWO images</a:t>
            </a:r>
            <a:br>
              <a:rPr lang="en-US" dirty="0" smtClean="0"/>
            </a:br>
            <a:r>
              <a:rPr lang="en-US" dirty="0" smtClean="0"/>
              <a:t>Headline is </a:t>
            </a:r>
            <a:r>
              <a:rPr lang="en-US" dirty="0" err="1" smtClean="0"/>
              <a:t>arial</a:t>
            </a:r>
            <a:r>
              <a:rPr lang="en-US" dirty="0" smtClean="0"/>
              <a:t> in all caps</a:t>
            </a:r>
            <a:endParaRPr lang="en-US" dirty="0"/>
          </a:p>
        </p:txBody>
      </p:sp>
      <p:sp>
        <p:nvSpPr>
          <p:cNvPr id="9"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smtClean="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3656122"/>
            <a:ext cx="9144000" cy="3201878"/>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0"/>
            <a:ext cx="2990088" cy="367364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3194237" y="0"/>
            <a:ext cx="2990088" cy="367364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6186112" y="0"/>
            <a:ext cx="2957888" cy="367364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Title 1"/>
          <p:cNvSpPr>
            <a:spLocks noGrp="1"/>
          </p:cNvSpPr>
          <p:nvPr>
            <p:ph type="title" hasCustomPrompt="1"/>
          </p:nvPr>
        </p:nvSpPr>
        <p:spPr>
          <a:xfrm>
            <a:off x="469900" y="3807284"/>
            <a:ext cx="8674100" cy="787098"/>
          </a:xfrm>
        </p:spPr>
        <p:txBody>
          <a:bodyPr lIns="0"/>
          <a:lstStyle>
            <a:lvl1pPr>
              <a:defRPr sz="2800" b="1">
                <a:solidFill>
                  <a:schemeClr val="bg1"/>
                </a:solidFill>
              </a:defRPr>
            </a:lvl1pPr>
          </a:lstStyle>
          <a:p>
            <a:r>
              <a:rPr lang="en-US" dirty="0" smtClean="0"/>
              <a:t>Science/R&amp;D hero – Three images</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smtClean="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6858000"/>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654175"/>
            <a:ext cx="2240280" cy="223828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654175"/>
            <a:ext cx="2240280" cy="223828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654175"/>
            <a:ext cx="2240280" cy="223828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654175"/>
            <a:ext cx="2240280" cy="223828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smtClean="0"/>
              <a:t>Science/R&amp;D hero – four images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3931763"/>
            <a:ext cx="2238469" cy="477837"/>
          </a:xfrm>
        </p:spPr>
        <p:txBody>
          <a:bodyPr lIns="91440" rIns="91440"/>
          <a:lstStyle>
            <a:lvl1pPr marL="0" indent="0">
              <a:lnSpc>
                <a:spcPct val="95000"/>
              </a:lnSpc>
              <a:buNone/>
              <a:defRPr sz="1200" b="0" baseline="0">
                <a:solidFill>
                  <a:schemeClr val="bg1"/>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4" y="3931763"/>
            <a:ext cx="2238469" cy="477837"/>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3" y="3931763"/>
            <a:ext cx="2238469" cy="477837"/>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1" y="3931763"/>
            <a:ext cx="2238469" cy="477837"/>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68580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smtClean="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xfrm>
            <a:off x="7010400" y="6572250"/>
            <a:ext cx="1371600" cy="2095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ftr" sz="quarter" idx="11"/>
          </p:nvPr>
        </p:nvSpPr>
        <p:spPr>
          <a:xfrm>
            <a:off x="657225" y="6307138"/>
            <a:ext cx="5942013" cy="228600"/>
          </a:xfrm>
          <a:prstGeom prst="rect">
            <a:avLst/>
          </a:prstGeom>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pPr>
                <a:defRPr/>
              </a:pPr>
              <a:t>‹#›</a:t>
            </a:fld>
            <a:endParaRPr lang="en-US"/>
          </a:p>
        </p:txBody>
      </p:sp>
    </p:spTree>
    <p:extLst>
      <p:ext uri="{BB962C8B-B14F-4D97-AF65-F5344CB8AC3E}">
        <p14:creationId xmlns:p14="http://schemas.microsoft.com/office/powerpoint/2010/main" val="1635237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xfrm>
            <a:off x="7010400" y="6572250"/>
            <a:ext cx="1371600" cy="209550"/>
          </a:xfrm>
          <a:prstGeom prst="rect">
            <a:avLst/>
          </a:prstGeo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pPr>
                <a:defRPr/>
              </a:pPr>
              <a:t>‹#›</a:t>
            </a:fld>
            <a:endParaRPr lang="en-US"/>
          </a:p>
        </p:txBody>
      </p:sp>
      <p:sp>
        <p:nvSpPr>
          <p:cNvPr id="5" name="Rectangle 6"/>
          <p:cNvSpPr>
            <a:spLocks noGrp="1" noChangeArrowheads="1"/>
          </p:cNvSpPr>
          <p:nvPr>
            <p:ph type="ftr" sz="quarter" idx="11"/>
          </p:nvPr>
        </p:nvSpPr>
        <p:spPr>
          <a:xfrm>
            <a:off x="3166535" y="6680202"/>
            <a:ext cx="5942013" cy="228600"/>
          </a:xfrm>
          <a:prstGeom prst="rect">
            <a:avLst/>
          </a:prstGeom>
          <a:ln/>
        </p:spPr>
        <p:txBody>
          <a:bodyPr/>
          <a:lstStyle>
            <a:lvl1pPr>
              <a:defRPr/>
            </a:lvl1pPr>
          </a:lstStyle>
          <a:p>
            <a:pPr>
              <a:defRPr/>
            </a:pPr>
            <a:r>
              <a:rPr lang="en-US" smtClean="0"/>
              <a:t>www.ci.uchicago.edu/swift    www.mcs.anl.gov/exm</a:t>
            </a:r>
            <a:endParaRPr lang="en-US" dirty="0" smtClean="0"/>
          </a:p>
        </p:txBody>
      </p:sp>
    </p:spTree>
    <p:extLst>
      <p:ext uri="{BB962C8B-B14F-4D97-AF65-F5344CB8AC3E}">
        <p14:creationId xmlns:p14="http://schemas.microsoft.com/office/powerpoint/2010/main" val="24086667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3C6A301-0538-44EC-B09D-202E1042A48B}" type="datetimeFigureOut">
              <a:rPr lang="en-US" smtClean="0"/>
              <a:t>10/25/2017</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063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TITLE AND CONTENT </a:t>
            </a:r>
            <a:br>
              <a:rPr lang="en-US" dirty="0" smtClean="0"/>
            </a:br>
            <a:r>
              <a:rPr lang="en-US" dirty="0" smtClean="0"/>
              <a:t>Headline in </a:t>
            </a:r>
            <a:r>
              <a:rPr lang="en-US" dirty="0" err="1" smtClean="0"/>
              <a:t>arial</a:t>
            </a:r>
            <a:r>
              <a:rPr lang="en-US" dirty="0" smtClean="0"/>
              <a:t> and all caps</a:t>
            </a:r>
            <a:endParaRPr lang="en-US" dirty="0"/>
          </a:p>
        </p:txBody>
      </p:sp>
      <p:sp>
        <p:nvSpPr>
          <p:cNvPr id="6" name="Text Placeholder 5"/>
          <p:cNvSpPr>
            <a:spLocks noGrp="1"/>
          </p:cNvSpPr>
          <p:nvPr>
            <p:ph type="body" sz="quarter" idx="12" hasCustomPrompt="1"/>
          </p:nvPr>
        </p:nvSpPr>
        <p:spPr>
          <a:xfrm>
            <a:off x="457200" y="1168750"/>
            <a:ext cx="8372901" cy="499714"/>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Box 3"/>
          <p:cNvSpPr txBox="1"/>
          <p:nvPr userDrawn="1"/>
        </p:nvSpPr>
        <p:spPr>
          <a:xfrm>
            <a:off x="2148350" y="1445567"/>
            <a:ext cx="184666"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699995"/>
            <a:ext cx="4023360" cy="4422775"/>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00588" y="1685707"/>
            <a:ext cx="4023360" cy="4422775"/>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p:txBody>
          <a:bodyPr/>
          <a:lstStyle>
            <a:lvl1pPr>
              <a:defRPr/>
            </a:lvl1pPr>
          </a:lstStyle>
          <a:p>
            <a:r>
              <a:rPr lang="en-US" dirty="0" smtClean="0"/>
              <a:t>Two-column CONTENT slide</a:t>
            </a:r>
            <a:br>
              <a:rPr lang="en-US" dirty="0" smtClean="0"/>
            </a:br>
            <a:r>
              <a:rPr lang="en-US" dirty="0" smtClean="0"/>
              <a:t>one or two lines for headline</a:t>
            </a:r>
            <a:endParaRPr lang="en-US" dirty="0"/>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2263770"/>
            <a:ext cx="41148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4875" y="2263770"/>
            <a:ext cx="41148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quarter" idx="16" hasCustomPrompt="1"/>
          </p:nvPr>
        </p:nvSpPr>
        <p:spPr>
          <a:xfrm>
            <a:off x="4714875" y="1684229"/>
            <a:ext cx="4114800" cy="620998"/>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a:noFill/>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9" name="Text Placeholder 3"/>
          <p:cNvSpPr>
            <a:spLocks noGrp="1"/>
          </p:cNvSpPr>
          <p:nvPr>
            <p:ph type="body" sz="quarter" idx="15" hasCustomPrompt="1"/>
          </p:nvPr>
        </p:nvSpPr>
        <p:spPr>
          <a:xfrm>
            <a:off x="460895" y="1684229"/>
            <a:ext cx="4114800" cy="620998"/>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2" name="Title 1"/>
          <p:cNvSpPr>
            <a:spLocks noGrp="1"/>
          </p:cNvSpPr>
          <p:nvPr>
            <p:ph type="title" hasCustomPrompt="1"/>
          </p:nvPr>
        </p:nvSpPr>
        <p:spPr/>
        <p:txBody>
          <a:bodyPr/>
          <a:lstStyle>
            <a:lvl1pPr>
              <a:defRPr baseline="0"/>
            </a:lvl1pPr>
          </a:lstStyle>
          <a:p>
            <a:r>
              <a:rPr lang="en-US" dirty="0" smtClean="0"/>
              <a:t>Two-column CONTENT slide</a:t>
            </a:r>
            <a:br>
              <a:rPr lang="en-US" dirty="0" smtClean="0"/>
            </a:br>
            <a:r>
              <a:rPr lang="en-US" dirty="0" smtClean="0"/>
              <a:t>with box treatment</a:t>
            </a:r>
            <a:endParaRPr lang="en-US" dirty="0"/>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699995"/>
            <a:ext cx="4319750"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79" y="1699995"/>
            <a:ext cx="3729481" cy="22860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95679" y="4080588"/>
            <a:ext cx="3729481" cy="22860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4503575" y="4066957"/>
            <a:ext cx="4319750"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731527"/>
            <a:ext cx="5814912"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89394" y="1720414"/>
            <a:ext cx="2023746" cy="1347056"/>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87014" y="3290408"/>
            <a:ext cx="2028507" cy="1347056"/>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THREE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3045309" y="3304768"/>
            <a:ext cx="5814912"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4"/>
          <p:cNvSpPr>
            <a:spLocks noGrp="1"/>
          </p:cNvSpPr>
          <p:nvPr>
            <p:ph type="pic" sz="quarter" idx="19" hasCustomPrompt="1"/>
          </p:nvPr>
        </p:nvSpPr>
        <p:spPr>
          <a:xfrm>
            <a:off x="487013" y="4872981"/>
            <a:ext cx="2028507" cy="1347056"/>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5" name="Text Placeholder 3"/>
          <p:cNvSpPr>
            <a:spLocks noGrp="1"/>
          </p:cNvSpPr>
          <p:nvPr>
            <p:ph type="body" sz="quarter" idx="20"/>
          </p:nvPr>
        </p:nvSpPr>
        <p:spPr>
          <a:xfrm>
            <a:off x="3045309" y="4856121"/>
            <a:ext cx="5814912"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88732" y="3998349"/>
            <a:ext cx="4114800"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5" y="3998349"/>
            <a:ext cx="4097585"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79" y="1699995"/>
            <a:ext cx="4023360" cy="22860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699995"/>
            <a:ext cx="4023360" cy="22860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top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699995"/>
            <a:ext cx="41148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5" y="1699995"/>
            <a:ext cx="41148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4"/>
          <p:cNvSpPr>
            <a:spLocks noGrp="1"/>
          </p:cNvSpPr>
          <p:nvPr>
            <p:ph type="pic" sz="quarter" idx="15" hasCustomPrompt="1"/>
          </p:nvPr>
        </p:nvSpPr>
        <p:spPr>
          <a:xfrm>
            <a:off x="464146" y="3437315"/>
            <a:ext cx="4023360" cy="22860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p:cNvSpPr>
          <p:nvPr>
            <p:ph type="pic" sz="quarter" idx="16" hasCustomPrompt="1"/>
          </p:nvPr>
        </p:nvSpPr>
        <p:spPr>
          <a:xfrm>
            <a:off x="4730864" y="3437315"/>
            <a:ext cx="4023360" cy="22860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bottom HORIZONTAL</a:t>
            </a:r>
            <a:br>
              <a:rPr lang="en-US" dirty="0" smtClean="0"/>
            </a:br>
            <a:r>
              <a:rPr lang="en-US" dirty="0" smtClean="0"/>
              <a:t>WITH CAPTIONS</a:t>
            </a:r>
            <a:endParaRPr lang="en-US" dirty="0"/>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5" y="5735092"/>
            <a:ext cx="3995723" cy="568438"/>
          </a:xfrm>
        </p:spPr>
        <p:txBody>
          <a:bodyPr/>
          <a:lstStyle>
            <a:lvl1pPr marL="0" indent="0">
              <a:buNone/>
              <a:defRPr sz="1200"/>
            </a:lvl1pPr>
          </a:lstStyle>
          <a:p>
            <a:pPr lvl="0"/>
            <a:r>
              <a:rPr lang="en-US" smtClean="0"/>
              <a:t>Click to edit Master text styles</a:t>
            </a:r>
          </a:p>
        </p:txBody>
      </p:sp>
      <p:sp>
        <p:nvSpPr>
          <p:cNvPr id="13" name="Text Placeholder 7"/>
          <p:cNvSpPr>
            <a:spLocks noGrp="1"/>
          </p:cNvSpPr>
          <p:nvPr>
            <p:ph type="body" sz="quarter" idx="18"/>
          </p:nvPr>
        </p:nvSpPr>
        <p:spPr>
          <a:xfrm>
            <a:off x="4750289" y="5735092"/>
            <a:ext cx="3995723" cy="568438"/>
          </a:xfrm>
        </p:spPr>
        <p:txBody>
          <a:bodyPr/>
          <a:lstStyle>
            <a:lvl1pPr marL="0" indent="0">
              <a:buNone/>
              <a:defRPr sz="1200"/>
            </a:lvl1pPr>
          </a:lstStyle>
          <a:p>
            <a:pPr lvl="0"/>
            <a:r>
              <a:rPr lang="en-US" smtClean="0"/>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C:\Users\amiesen\Desktop\anlrgbpptlogo.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21160" y="6436886"/>
            <a:ext cx="769422" cy="2771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372901" cy="828948"/>
          </a:xfrm>
          <a:prstGeom prst="rect">
            <a:avLst/>
          </a:prstGeom>
        </p:spPr>
        <p:txBody>
          <a:bodyPr vert="horz" lIns="0" tIns="0" rIns="0" bIns="0" rtlCol="0" anchor="b">
            <a:noAutofit/>
          </a:bodyPr>
          <a:lstStyle/>
          <a:p>
            <a:r>
              <a:rPr lang="en-US" dirty="0" smtClean="0"/>
              <a:t>Headline in all caps </a:t>
            </a:r>
            <a:r>
              <a:rPr lang="en-US" dirty="0" err="1" smtClean="0"/>
              <a:t>28pt</a:t>
            </a:r>
            <a:r>
              <a:rPr lang="en-US" dirty="0" smtClean="0"/>
              <a:t> </a:t>
            </a:r>
            <a:br>
              <a:rPr lang="en-US" dirty="0" smtClean="0"/>
            </a:br>
            <a:r>
              <a:rPr lang="en-US" dirty="0" smtClean="0"/>
              <a:t>preferred as one or two lines</a:t>
            </a:r>
            <a:endParaRPr lang="en-US" dirty="0"/>
          </a:p>
        </p:txBody>
      </p:sp>
      <p:sp>
        <p:nvSpPr>
          <p:cNvPr id="3" name="Text Placeholder 2"/>
          <p:cNvSpPr>
            <a:spLocks noGrp="1"/>
          </p:cNvSpPr>
          <p:nvPr>
            <p:ph type="body" idx="1"/>
          </p:nvPr>
        </p:nvSpPr>
        <p:spPr>
          <a:xfrm>
            <a:off x="457200" y="1699995"/>
            <a:ext cx="8372901" cy="4422775"/>
          </a:xfrm>
          <a:prstGeom prst="rect">
            <a:avLst/>
          </a:prstGeom>
        </p:spPr>
        <p:txBody>
          <a:bodyPr vert="horz" lIns="0" tIns="0" rIns="0" bIns="45720" rtlCol="0">
            <a:noAutofit/>
          </a:bodyPr>
          <a:lstStyle/>
          <a:p>
            <a:pPr lvl="0"/>
            <a:r>
              <a:rPr lang="en-US" dirty="0" smtClean="0"/>
              <a:t>Click to add 1st-level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43400" y="6473709"/>
            <a:ext cx="457200" cy="18288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688" r:id="rId4"/>
    <p:sldLayoutId id="2147483690" r:id="rId5"/>
    <p:sldLayoutId id="2147483774" r:id="rId6"/>
    <p:sldLayoutId id="2147483711" r:id="rId7"/>
    <p:sldLayoutId id="2147483692" r:id="rId8"/>
    <p:sldLayoutId id="2147483693" r:id="rId9"/>
    <p:sldLayoutId id="2147483709" r:id="rId10"/>
    <p:sldLayoutId id="2147483695" r:id="rId11"/>
    <p:sldLayoutId id="2147483739" r:id="rId12"/>
    <p:sldLayoutId id="2147483696" r:id="rId13"/>
    <p:sldLayoutId id="2147483689" r:id="rId14"/>
    <p:sldLayoutId id="2147483710" r:id="rId15"/>
    <p:sldLayoutId id="2147483706" r:id="rId16"/>
    <p:sldLayoutId id="2147483704" r:id="rId17"/>
    <p:sldLayoutId id="2147483769" r:id="rId18"/>
    <p:sldLayoutId id="2147483770" r:id="rId19"/>
    <p:sldLayoutId id="2147483771" r:id="rId20"/>
    <p:sldLayoutId id="2147483772" r:id="rId21"/>
    <p:sldLayoutId id="2147483761" r:id="rId22"/>
    <p:sldLayoutId id="2147483762" r:id="rId23"/>
    <p:sldLayoutId id="2147483763" r:id="rId24"/>
    <p:sldLayoutId id="2147483765" r:id="rId25"/>
    <p:sldLayoutId id="2147483766" r:id="rId26"/>
    <p:sldLayoutId id="2147483775" r:id="rId27"/>
    <p:sldLayoutId id="2147483776" r:id="rId28"/>
    <p:sldLayoutId id="2147483777"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mcs.anl.gov/~emews/tutori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gif"/><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p:cNvSpPr>
            <a:spLocks noGrp="1"/>
          </p:cNvSpPr>
          <p:nvPr>
            <p:ph type="title"/>
          </p:nvPr>
        </p:nvSpPr>
        <p:spPr>
          <a:xfrm>
            <a:off x="239282" y="1689100"/>
            <a:ext cx="5078436" cy="2706624"/>
          </a:xfrm>
        </p:spPr>
        <p:txBody>
          <a:bodyPr>
            <a:normAutofit/>
          </a:bodyPr>
          <a:lstStyle/>
          <a:p>
            <a:r>
              <a:rPr lang="en-US" sz="2400" dirty="0">
                <a:latin typeface="+mn-lt"/>
              </a:rPr>
              <a:t>CANDLE: </a:t>
            </a:r>
            <a:r>
              <a:rPr lang="en-US" sz="2400" dirty="0" err="1">
                <a:latin typeface="+mn-lt"/>
              </a:rPr>
              <a:t>CANcer</a:t>
            </a:r>
            <a:r>
              <a:rPr lang="en-US" sz="2400" dirty="0">
                <a:latin typeface="+mn-lt"/>
              </a:rPr>
              <a:t> </a:t>
            </a:r>
            <a:r>
              <a:rPr lang="en-US" sz="2400" dirty="0" err="1" smtClean="0">
                <a:latin typeface="+mn-lt"/>
              </a:rPr>
              <a:t>DistrIButed</a:t>
            </a:r>
            <a:r>
              <a:rPr lang="en-US" sz="2400" dirty="0" smtClean="0">
                <a:latin typeface="+mn-lt"/>
              </a:rPr>
              <a:t> </a:t>
            </a:r>
            <a:r>
              <a:rPr lang="en-US" sz="2400" dirty="0">
                <a:latin typeface="+mn-lt"/>
              </a:rPr>
              <a:t>Learning </a:t>
            </a:r>
            <a:r>
              <a:rPr lang="en-US" sz="2400" dirty="0" smtClean="0">
                <a:latin typeface="+mn-lt"/>
              </a:rPr>
              <a:t>Environment</a:t>
            </a:r>
            <a:endParaRPr lang="en-US" sz="2400" dirty="0">
              <a:latin typeface="+mn-lt"/>
            </a:endParaRPr>
          </a:p>
        </p:txBody>
      </p:sp>
      <p:sp>
        <p:nvSpPr>
          <p:cNvPr id="45" name="Text Placeholder 44"/>
          <p:cNvSpPr>
            <a:spLocks noGrp="1"/>
          </p:cNvSpPr>
          <p:nvPr>
            <p:ph type="body" sz="quarter" idx="12"/>
          </p:nvPr>
        </p:nvSpPr>
        <p:spPr/>
        <p:txBody>
          <a:bodyPr/>
          <a:lstStyle/>
          <a:p>
            <a:r>
              <a:rPr lang="en-US" dirty="0" err="1" smtClean="0"/>
              <a:t>drhgfdjhngngfmhgmghmghjmghfmf</a:t>
            </a:r>
            <a:endParaRPr lang="en-US" dirty="0"/>
          </a:p>
        </p:txBody>
      </p:sp>
      <p:sp>
        <p:nvSpPr>
          <p:cNvPr id="48" name="Text Placeholder 47"/>
          <p:cNvSpPr>
            <a:spLocks noGrp="1"/>
          </p:cNvSpPr>
          <p:nvPr>
            <p:ph type="body" sz="quarter" idx="17"/>
          </p:nvPr>
        </p:nvSpPr>
        <p:spPr/>
        <p:txBody>
          <a:bodyPr/>
          <a:lstStyle/>
          <a:p>
            <a:r>
              <a:rPr lang="en-US" dirty="0" smtClean="0"/>
              <a:t>Justin m wozniak</a:t>
            </a:r>
            <a:endParaRPr lang="en-US" dirty="0"/>
          </a:p>
        </p:txBody>
      </p:sp>
      <p:sp>
        <p:nvSpPr>
          <p:cNvPr id="49" name="Text Placeholder 48"/>
          <p:cNvSpPr>
            <a:spLocks noGrp="1"/>
          </p:cNvSpPr>
          <p:nvPr>
            <p:ph type="body" sz="quarter" idx="18"/>
          </p:nvPr>
        </p:nvSpPr>
        <p:spPr>
          <a:xfrm>
            <a:off x="469900" y="4960384"/>
            <a:ext cx="5144687" cy="914400"/>
          </a:xfrm>
        </p:spPr>
        <p:txBody>
          <a:bodyPr>
            <a:normAutofit/>
          </a:bodyPr>
          <a:lstStyle/>
          <a:p>
            <a:r>
              <a:rPr lang="en-US" b="1" dirty="0" smtClean="0"/>
              <a:t>MCS Division</a:t>
            </a:r>
          </a:p>
          <a:p>
            <a:r>
              <a:rPr lang="en-US" b="1" dirty="0" smtClean="0">
                <a:latin typeface="Inconsolata-dz" pitchFamily="49" charset="0"/>
              </a:rPr>
              <a:t>wozniak@mcs.anl.gov</a:t>
            </a:r>
          </a:p>
          <a:p>
            <a:endParaRPr lang="en-US" b="1" dirty="0">
              <a:latin typeface="Inconsolata-dz" pitchFamily="49" charset="0"/>
            </a:endParaRPr>
          </a:p>
          <a:p>
            <a:r>
              <a:rPr lang="en-US" i="1" dirty="0" smtClean="0"/>
              <a:t>Many slides courtesy of Rick Stevens, CANDLE PI</a:t>
            </a:r>
            <a:endParaRPr lang="en-US" i="1" dirty="0"/>
          </a:p>
        </p:txBody>
      </p:sp>
      <p:sp>
        <p:nvSpPr>
          <p:cNvPr id="50" name="Text Placeholder 49"/>
          <p:cNvSpPr>
            <a:spLocks noGrp="1"/>
          </p:cNvSpPr>
          <p:nvPr>
            <p:ph type="body" sz="quarter" idx="19"/>
          </p:nvPr>
        </p:nvSpPr>
        <p:spPr>
          <a:xfrm>
            <a:off x="469900" y="6094281"/>
            <a:ext cx="6604418" cy="515411"/>
          </a:xfrm>
        </p:spPr>
        <p:txBody>
          <a:bodyPr/>
          <a:lstStyle/>
          <a:p>
            <a:endParaRPr lang="en-US" dirty="0"/>
          </a:p>
          <a:p>
            <a:r>
              <a:rPr lang="en-US" dirty="0" err="1" smtClean="0"/>
              <a:t>PathForward</a:t>
            </a:r>
            <a:r>
              <a:rPr lang="en-US" dirty="0" smtClean="0"/>
              <a:t> meeting @ AMD — October 24, 2017</a:t>
            </a:r>
            <a:endParaRPr lang="en-US" dirty="0"/>
          </a:p>
        </p:txBody>
      </p:sp>
      <p:sp>
        <p:nvSpPr>
          <p:cNvPr id="55" name="Text Placeholder 54"/>
          <p:cNvSpPr>
            <a:spLocks noGrp="1"/>
          </p:cNvSpPr>
          <p:nvPr>
            <p:ph type="body" sz="quarter" idx="27"/>
          </p:nvPr>
        </p:nvSpPr>
        <p:spPr/>
        <p:txBody>
          <a:bodyPr>
            <a:normAutofit/>
          </a:bodyPr>
          <a:lstStyle/>
          <a:p>
            <a:r>
              <a:rPr lang="en-US" dirty="0" smtClean="0"/>
              <a:t>Scalable workflows for deep learning</a:t>
            </a:r>
            <a:endParaRPr lang="en-US" dirty="0"/>
          </a:p>
        </p:txBody>
      </p:sp>
      <p:sp>
        <p:nvSpPr>
          <p:cNvPr id="2" name="Picture Placeholder 1"/>
          <p:cNvSpPr>
            <a:spLocks noGrp="1"/>
          </p:cNvSpPr>
          <p:nvPr>
            <p:ph type="pic" sz="quarter" idx="16"/>
          </p:nvPr>
        </p:nvSpPr>
        <p:spPr/>
      </p:sp>
      <p:pic>
        <p:nvPicPr>
          <p:cNvPr id="4098" name="Picture 2" descr="C:\cygwin\home\wozniak\collab\CANDLE-Papers\2017\AMD\CANDL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963" y="1811267"/>
            <a:ext cx="2951927" cy="250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6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13" y="142226"/>
            <a:ext cx="8952847" cy="510803"/>
          </a:xfrm>
        </p:spPr>
        <p:txBody>
          <a:bodyPr>
            <a:noAutofit/>
          </a:bodyPr>
          <a:lstStyle/>
          <a:p>
            <a:r>
              <a:rPr lang="en-US" dirty="0" smtClean="0"/>
              <a:t>P2B1</a:t>
            </a:r>
            <a:r>
              <a:rPr lang="en-US" dirty="0"/>
              <a:t>: Benchmark Specs Requirements </a:t>
            </a:r>
          </a:p>
        </p:txBody>
      </p:sp>
      <p:sp>
        <p:nvSpPr>
          <p:cNvPr id="6" name="Content Placeholder 2"/>
          <p:cNvSpPr>
            <a:spLocks noGrp="1"/>
          </p:cNvSpPr>
          <p:nvPr>
            <p:ph idx="1"/>
          </p:nvPr>
        </p:nvSpPr>
        <p:spPr>
          <a:xfrm>
            <a:off x="379108" y="806853"/>
            <a:ext cx="8991600" cy="6204971"/>
          </a:xfrm>
        </p:spPr>
        <p:txBody>
          <a:bodyPr>
            <a:normAutofit fontScale="92500" lnSpcReduction="20000"/>
          </a:bodyPr>
          <a:lstStyle/>
          <a:p>
            <a:pPr>
              <a:lnSpc>
                <a:spcPct val="110000"/>
              </a:lnSpc>
              <a:spcBef>
                <a:spcPts val="300"/>
              </a:spcBef>
              <a:spcAft>
                <a:spcPts val="300"/>
              </a:spcAft>
            </a:pPr>
            <a:r>
              <a:rPr lang="en-US" b="1" dirty="0" smtClean="0"/>
              <a:t>Description of the Data</a:t>
            </a:r>
          </a:p>
          <a:p>
            <a:pPr lvl="1">
              <a:lnSpc>
                <a:spcPct val="110000"/>
              </a:lnSpc>
              <a:spcBef>
                <a:spcPts val="300"/>
              </a:spcBef>
              <a:spcAft>
                <a:spcPts val="300"/>
              </a:spcAft>
            </a:pPr>
            <a:r>
              <a:rPr lang="en-US" b="0" dirty="0" smtClean="0"/>
              <a:t>Data source: MD Simulation output as PDB files</a:t>
            </a:r>
          </a:p>
          <a:p>
            <a:pPr lvl="1">
              <a:lnSpc>
                <a:spcPct val="110000"/>
              </a:lnSpc>
              <a:spcBef>
                <a:spcPts val="300"/>
              </a:spcBef>
              <a:spcAft>
                <a:spcPts val="300"/>
              </a:spcAft>
            </a:pPr>
            <a:r>
              <a:rPr lang="en-US" b="0" dirty="0" smtClean="0"/>
              <a:t>Input dimensions: ~1000x1000 per time step</a:t>
            </a:r>
          </a:p>
          <a:p>
            <a:pPr lvl="1">
              <a:lnSpc>
                <a:spcPct val="110000"/>
              </a:lnSpc>
              <a:spcBef>
                <a:spcPts val="300"/>
              </a:spcBef>
              <a:spcAft>
                <a:spcPts val="300"/>
              </a:spcAft>
            </a:pPr>
            <a:r>
              <a:rPr lang="en-US" b="0" dirty="0" smtClean="0"/>
              <a:t>Output dimensions: 500</a:t>
            </a:r>
          </a:p>
          <a:p>
            <a:pPr lvl="1">
              <a:lnSpc>
                <a:spcPct val="110000"/>
              </a:lnSpc>
              <a:spcBef>
                <a:spcPts val="300"/>
              </a:spcBef>
              <a:spcAft>
                <a:spcPts val="300"/>
              </a:spcAft>
            </a:pPr>
            <a:r>
              <a:rPr lang="en-US" b="0" dirty="0" smtClean="0"/>
              <a:t>Latent representation dimension </a:t>
            </a:r>
          </a:p>
          <a:p>
            <a:pPr lvl="1">
              <a:lnSpc>
                <a:spcPct val="110000"/>
              </a:lnSpc>
              <a:spcBef>
                <a:spcPts val="300"/>
              </a:spcBef>
              <a:spcAft>
                <a:spcPts val="300"/>
              </a:spcAft>
            </a:pPr>
            <a:r>
              <a:rPr lang="en-US" b="0" dirty="0" smtClean="0"/>
              <a:t>Sample size: O(10</a:t>
            </a:r>
            <a:r>
              <a:rPr lang="en-US" baseline="30000" dirty="0"/>
              <a:t>7</a:t>
            </a:r>
            <a:r>
              <a:rPr lang="en-US" b="0" dirty="0" smtClean="0"/>
              <a:t>) time steps</a:t>
            </a:r>
          </a:p>
          <a:p>
            <a:pPr lvl="1">
              <a:lnSpc>
                <a:spcPct val="110000"/>
              </a:lnSpc>
              <a:spcBef>
                <a:spcPts val="300"/>
              </a:spcBef>
              <a:spcAft>
                <a:spcPts val="300"/>
              </a:spcAft>
            </a:pPr>
            <a:r>
              <a:rPr lang="en-US" b="0" dirty="0" smtClean="0"/>
              <a:t>Notes on data balance and other issues: unlabeled data with rare events</a:t>
            </a:r>
          </a:p>
          <a:p>
            <a:pPr>
              <a:lnSpc>
                <a:spcPct val="110000"/>
              </a:lnSpc>
              <a:spcBef>
                <a:spcPts val="300"/>
              </a:spcBef>
              <a:spcAft>
                <a:spcPts val="300"/>
              </a:spcAft>
            </a:pPr>
            <a:r>
              <a:rPr lang="en-US" b="1" dirty="0" smtClean="0"/>
              <a:t>Expected Outcomes</a:t>
            </a:r>
          </a:p>
          <a:p>
            <a:pPr lvl="1">
              <a:lnSpc>
                <a:spcPct val="110000"/>
              </a:lnSpc>
              <a:spcBef>
                <a:spcPts val="300"/>
              </a:spcBef>
              <a:spcAft>
                <a:spcPts val="300"/>
              </a:spcAft>
            </a:pPr>
            <a:r>
              <a:rPr lang="en-US" dirty="0"/>
              <a:t>Reconstructed </a:t>
            </a:r>
            <a:r>
              <a:rPr lang="en-US" dirty="0" smtClean="0"/>
              <a:t>MD simulation state</a:t>
            </a:r>
            <a:endParaRPr lang="en-US" b="0" dirty="0" smtClean="0"/>
          </a:p>
          <a:p>
            <a:pPr lvl="1">
              <a:lnSpc>
                <a:spcPct val="110000"/>
              </a:lnSpc>
              <a:spcBef>
                <a:spcPts val="300"/>
              </a:spcBef>
              <a:spcAft>
                <a:spcPts val="300"/>
              </a:spcAft>
            </a:pPr>
            <a:r>
              <a:rPr lang="en-US" b="0" dirty="0"/>
              <a:t>O</a:t>
            </a:r>
            <a:r>
              <a:rPr lang="en-US" b="0" dirty="0" smtClean="0"/>
              <a:t>utput range: automaticall</a:t>
            </a:r>
            <a:r>
              <a:rPr lang="en-US" dirty="0" smtClean="0"/>
              <a:t>y learned features that discriminate the data set</a:t>
            </a:r>
            <a:endParaRPr lang="en-US" b="0" dirty="0" smtClean="0"/>
          </a:p>
          <a:p>
            <a:pPr>
              <a:lnSpc>
                <a:spcPct val="110000"/>
              </a:lnSpc>
              <a:spcBef>
                <a:spcPts val="300"/>
              </a:spcBef>
              <a:spcAft>
                <a:spcPts val="300"/>
              </a:spcAft>
            </a:pPr>
            <a:r>
              <a:rPr lang="en-US" b="1" dirty="0" smtClean="0"/>
              <a:t>Evaluation Metrics</a:t>
            </a:r>
          </a:p>
          <a:p>
            <a:pPr lvl="1">
              <a:lnSpc>
                <a:spcPct val="110000"/>
              </a:lnSpc>
              <a:spcBef>
                <a:spcPts val="300"/>
              </a:spcBef>
              <a:spcAft>
                <a:spcPts val="300"/>
              </a:spcAft>
            </a:pPr>
            <a:r>
              <a:rPr lang="en-US" b="0" dirty="0" smtClean="0"/>
              <a:t>Accuracy or loss function: L2 reconstruction error</a:t>
            </a:r>
          </a:p>
          <a:p>
            <a:pPr lvl="1">
              <a:lnSpc>
                <a:spcPct val="110000"/>
              </a:lnSpc>
              <a:spcBef>
                <a:spcPts val="300"/>
              </a:spcBef>
              <a:spcAft>
                <a:spcPts val="300"/>
              </a:spcAft>
            </a:pPr>
            <a:r>
              <a:rPr lang="en-US" b="0" dirty="0" smtClean="0"/>
              <a:t>Expected performance of a naïve method: N/A</a:t>
            </a:r>
          </a:p>
          <a:p>
            <a:pPr>
              <a:lnSpc>
                <a:spcPct val="110000"/>
              </a:lnSpc>
              <a:spcBef>
                <a:spcPts val="300"/>
              </a:spcBef>
              <a:spcAft>
                <a:spcPts val="300"/>
              </a:spcAft>
            </a:pPr>
            <a:r>
              <a:rPr lang="en-US" b="1" dirty="0" smtClean="0"/>
              <a:t>Description of the Network</a:t>
            </a:r>
          </a:p>
          <a:p>
            <a:pPr lvl="1">
              <a:lnSpc>
                <a:spcPct val="110000"/>
              </a:lnSpc>
              <a:spcBef>
                <a:spcPts val="300"/>
              </a:spcBef>
              <a:spcAft>
                <a:spcPts val="300"/>
              </a:spcAft>
            </a:pPr>
            <a:r>
              <a:rPr lang="en-US" b="0" dirty="0" smtClean="0"/>
              <a:t>Proposed network architecture: stacked fully-connected </a:t>
            </a:r>
            <a:r>
              <a:rPr lang="en-US" b="0" dirty="0" err="1" smtClean="0"/>
              <a:t>autoencoder</a:t>
            </a:r>
            <a:endParaRPr lang="en-US" b="0" dirty="0" smtClean="0"/>
          </a:p>
          <a:p>
            <a:pPr lvl="1">
              <a:lnSpc>
                <a:spcPct val="110000"/>
              </a:lnSpc>
              <a:spcBef>
                <a:spcPts val="300"/>
              </a:spcBef>
              <a:spcAft>
                <a:spcPts val="300"/>
              </a:spcAft>
            </a:pPr>
            <a:r>
              <a:rPr lang="en-US" b="0" dirty="0" smtClean="0"/>
              <a:t>Number of layers: 5-8</a:t>
            </a:r>
          </a:p>
          <a:p>
            <a:pPr>
              <a:lnSpc>
                <a:spcPct val="110000"/>
              </a:lnSpc>
              <a:spcBef>
                <a:spcPts val="300"/>
              </a:spcBef>
              <a:spcAft>
                <a:spcPts val="300"/>
              </a:spcAft>
            </a:pPr>
            <a:r>
              <a:rPr lang="en-US" b="1" dirty="0" smtClean="0"/>
              <a:t>Annotated </a:t>
            </a:r>
            <a:r>
              <a:rPr lang="en-US" b="1" dirty="0" err="1" smtClean="0"/>
              <a:t>Keras</a:t>
            </a:r>
            <a:r>
              <a:rPr lang="en-US" b="1" dirty="0" smtClean="0"/>
              <a:t> Code</a:t>
            </a:r>
          </a:p>
          <a:p>
            <a:pPr lvl="1">
              <a:lnSpc>
                <a:spcPct val="110000"/>
              </a:lnSpc>
              <a:spcBef>
                <a:spcPts val="300"/>
              </a:spcBef>
              <a:spcAft>
                <a:spcPts val="300"/>
              </a:spcAft>
            </a:pPr>
            <a:r>
              <a:rPr lang="en-US" b="0" dirty="0" smtClean="0"/>
              <a:t>Data loader, preprocessing, basic training and cross validation, prediction and evaluation on test data  </a:t>
            </a:r>
            <a:endParaRPr lang="en-US" b="0" dirty="0"/>
          </a:p>
        </p:txBody>
      </p:sp>
    </p:spTree>
    <p:extLst>
      <p:ext uri="{BB962C8B-B14F-4D97-AF65-F5344CB8AC3E}">
        <p14:creationId xmlns:p14="http://schemas.microsoft.com/office/powerpoint/2010/main" val="1308440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P1B2: Sparse Classifier Disease Type Prediction from Somatic SNPs</a:t>
            </a:r>
          </a:p>
        </p:txBody>
      </p:sp>
      <p:sp>
        <p:nvSpPr>
          <p:cNvPr id="3" name="Content Placeholder 2"/>
          <p:cNvSpPr>
            <a:spLocks noGrp="1"/>
          </p:cNvSpPr>
          <p:nvPr>
            <p:ph idx="1"/>
          </p:nvPr>
        </p:nvSpPr>
        <p:spPr>
          <a:xfrm>
            <a:off x="457200" y="1699995"/>
            <a:ext cx="3731741" cy="4422776"/>
          </a:xfrm>
        </p:spPr>
        <p:txBody>
          <a:bodyPr/>
          <a:lstStyle/>
          <a:p>
            <a:pPr>
              <a:spcAft>
                <a:spcPts val="600"/>
              </a:spcAft>
              <a:buFont typeface="Arial" charset="0"/>
              <a:buChar char="•"/>
            </a:pPr>
            <a:r>
              <a:rPr lang="en-US" b="1" u="sng" dirty="0"/>
              <a:t>Overview</a:t>
            </a:r>
            <a:r>
              <a:rPr lang="en-US" dirty="0"/>
              <a:t>: Given tumor somatic SNPs, build a deep learning network that can classify the cancer type </a:t>
            </a:r>
          </a:p>
          <a:p>
            <a:pPr>
              <a:spcAft>
                <a:spcPts val="600"/>
              </a:spcAft>
              <a:buFont typeface="Arial" charset="0"/>
              <a:buChar char="•"/>
            </a:pPr>
            <a:r>
              <a:rPr lang="en-US" b="1" u="sng" dirty="0"/>
              <a:t>Relationship to core problem</a:t>
            </a:r>
            <a:r>
              <a:rPr lang="en-US" dirty="0"/>
              <a:t>: Exercise two core capabilities we need to build: (1) classification based on very sparse input data; (2) evaluation of the information content and predictive value in a molecular assay with auxiliary learning tasks</a:t>
            </a:r>
          </a:p>
          <a:p>
            <a:pPr>
              <a:spcAft>
                <a:spcPts val="600"/>
              </a:spcAft>
              <a:buFont typeface="Arial" charset="0"/>
              <a:buChar char="•"/>
            </a:pPr>
            <a:r>
              <a:rPr lang="en-US" b="1" u="sng" dirty="0"/>
              <a:t>Expected outcome</a:t>
            </a:r>
            <a:r>
              <a:rPr lang="en-US" dirty="0"/>
              <a:t>: DNN that can classify sparse data</a:t>
            </a:r>
          </a:p>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11</a:t>
            </a:fld>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40" y="2079213"/>
            <a:ext cx="4886693" cy="3152273"/>
          </a:xfrm>
          <a:prstGeom prst="rect">
            <a:avLst/>
          </a:prstGeom>
        </p:spPr>
      </p:pic>
    </p:spTree>
    <p:extLst>
      <p:ext uri="{BB962C8B-B14F-4D97-AF65-F5344CB8AC3E}">
        <p14:creationId xmlns:p14="http://schemas.microsoft.com/office/powerpoint/2010/main" val="89111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P1B2: Benchmark Specs Requirements</a:t>
            </a:r>
          </a:p>
        </p:txBody>
      </p:sp>
      <p:sp>
        <p:nvSpPr>
          <p:cNvPr id="3" name="Content Placeholder 2"/>
          <p:cNvSpPr>
            <a:spLocks noGrp="1"/>
          </p:cNvSpPr>
          <p:nvPr>
            <p:ph idx="1"/>
          </p:nvPr>
        </p:nvSpPr>
        <p:spPr>
          <a:xfrm>
            <a:off x="457200" y="1392964"/>
            <a:ext cx="8372901" cy="4729807"/>
          </a:xfrm>
        </p:spPr>
        <p:txBody>
          <a:bodyPr/>
          <a:lstStyle/>
          <a:p>
            <a:pPr>
              <a:lnSpc>
                <a:spcPct val="110000"/>
              </a:lnSpc>
              <a:spcBef>
                <a:spcPts val="300"/>
              </a:spcBef>
              <a:spcAft>
                <a:spcPts val="300"/>
              </a:spcAft>
            </a:pPr>
            <a:r>
              <a:rPr lang="en-US" sz="1400" b="1" dirty="0"/>
              <a:t>Description of the Data</a:t>
            </a:r>
          </a:p>
          <a:p>
            <a:pPr lvl="1">
              <a:lnSpc>
                <a:spcPct val="110000"/>
              </a:lnSpc>
              <a:spcBef>
                <a:spcPts val="300"/>
              </a:spcBef>
              <a:spcAft>
                <a:spcPts val="300"/>
              </a:spcAft>
            </a:pPr>
            <a:r>
              <a:rPr lang="en-US" sz="1400" dirty="0"/>
              <a:t>Data source: SNP data from GDC MAF files</a:t>
            </a:r>
          </a:p>
          <a:p>
            <a:pPr lvl="1">
              <a:lnSpc>
                <a:spcPct val="110000"/>
              </a:lnSpc>
              <a:spcBef>
                <a:spcPts val="300"/>
              </a:spcBef>
              <a:spcAft>
                <a:spcPts val="300"/>
              </a:spcAft>
            </a:pPr>
            <a:r>
              <a:rPr lang="en-US" sz="1400" dirty="0"/>
              <a:t>Input dimensions: 2.7 million [unique SNPs], or 28,205 [aggregated variation impact by gene]</a:t>
            </a:r>
          </a:p>
          <a:p>
            <a:pPr lvl="1">
              <a:lnSpc>
                <a:spcPct val="110000"/>
              </a:lnSpc>
              <a:spcBef>
                <a:spcPts val="300"/>
              </a:spcBef>
              <a:spcAft>
                <a:spcPts val="300"/>
              </a:spcAft>
            </a:pPr>
            <a:r>
              <a:rPr lang="en-US" sz="1400" dirty="0"/>
              <a:t>Output dimensions: 10 class probabilities (9 most abundant cancer types in GDC + 1 “others”)</a:t>
            </a:r>
          </a:p>
          <a:p>
            <a:pPr lvl="1">
              <a:lnSpc>
                <a:spcPct val="110000"/>
              </a:lnSpc>
              <a:spcBef>
                <a:spcPts val="300"/>
              </a:spcBef>
              <a:spcAft>
                <a:spcPts val="300"/>
              </a:spcAft>
            </a:pPr>
            <a:r>
              <a:rPr lang="en-US" sz="1400" dirty="0"/>
              <a:t>Sample size: 5,000</a:t>
            </a:r>
          </a:p>
          <a:p>
            <a:pPr lvl="1">
              <a:lnSpc>
                <a:spcPct val="110000"/>
              </a:lnSpc>
              <a:spcBef>
                <a:spcPts val="300"/>
              </a:spcBef>
              <a:spcAft>
                <a:spcPts val="300"/>
              </a:spcAft>
            </a:pPr>
            <a:r>
              <a:rPr lang="en-US" sz="1400" dirty="0"/>
              <a:t>Notes on data balance and other issues: data balance achieved via </a:t>
            </a:r>
            <a:r>
              <a:rPr lang="en-US" sz="1400" dirty="0" err="1"/>
              <a:t>undersampling</a:t>
            </a:r>
            <a:r>
              <a:rPr lang="en-US" sz="1400" dirty="0"/>
              <a:t>; “others” category drawn from all remaining lower-abundance cancer types in GDC</a:t>
            </a:r>
          </a:p>
          <a:p>
            <a:pPr>
              <a:lnSpc>
                <a:spcPct val="110000"/>
              </a:lnSpc>
              <a:spcBef>
                <a:spcPts val="300"/>
              </a:spcBef>
              <a:spcAft>
                <a:spcPts val="300"/>
              </a:spcAft>
            </a:pPr>
            <a:r>
              <a:rPr lang="en-US" sz="1400" b="1" dirty="0"/>
              <a:t>Expected Outcomes</a:t>
            </a:r>
          </a:p>
          <a:p>
            <a:pPr lvl="1">
              <a:lnSpc>
                <a:spcPct val="110000"/>
              </a:lnSpc>
              <a:spcBef>
                <a:spcPts val="300"/>
              </a:spcBef>
              <a:spcAft>
                <a:spcPts val="300"/>
              </a:spcAft>
            </a:pPr>
            <a:r>
              <a:rPr lang="en-US" sz="1400" dirty="0"/>
              <a:t>Classification</a:t>
            </a:r>
          </a:p>
          <a:p>
            <a:pPr lvl="1">
              <a:lnSpc>
                <a:spcPct val="110000"/>
              </a:lnSpc>
              <a:spcBef>
                <a:spcPts val="300"/>
              </a:spcBef>
              <a:spcAft>
                <a:spcPts val="300"/>
              </a:spcAft>
            </a:pPr>
            <a:r>
              <a:rPr lang="en-US" sz="1400" dirty="0"/>
              <a:t>Output range or number of classes: 10</a:t>
            </a:r>
          </a:p>
          <a:p>
            <a:pPr>
              <a:lnSpc>
                <a:spcPct val="110000"/>
              </a:lnSpc>
              <a:spcBef>
                <a:spcPts val="300"/>
              </a:spcBef>
              <a:spcAft>
                <a:spcPts val="300"/>
              </a:spcAft>
            </a:pPr>
            <a:r>
              <a:rPr lang="en-US" sz="1400" b="1" dirty="0"/>
              <a:t>Evaluation Metrics</a:t>
            </a:r>
          </a:p>
          <a:p>
            <a:pPr lvl="1">
              <a:lnSpc>
                <a:spcPct val="110000"/>
              </a:lnSpc>
              <a:spcBef>
                <a:spcPts val="300"/>
              </a:spcBef>
              <a:spcAft>
                <a:spcPts val="300"/>
              </a:spcAft>
            </a:pPr>
            <a:r>
              <a:rPr lang="en-US" sz="1400" dirty="0"/>
              <a:t>Accuracy or loss function: Standard approaches such as F1-score, accuracy, ROC-AUC, </a:t>
            </a:r>
            <a:r>
              <a:rPr lang="en-US" sz="1400" dirty="0" smtClean="0"/>
              <a:t>etc.</a:t>
            </a:r>
          </a:p>
          <a:p>
            <a:pPr lvl="1">
              <a:lnSpc>
                <a:spcPct val="110000"/>
              </a:lnSpc>
              <a:spcBef>
                <a:spcPts val="300"/>
              </a:spcBef>
              <a:spcAft>
                <a:spcPts val="300"/>
              </a:spcAft>
            </a:pPr>
            <a:r>
              <a:rPr lang="en-US" sz="1400" dirty="0" smtClean="0"/>
              <a:t>Expected </a:t>
            </a:r>
            <a:r>
              <a:rPr lang="en-US" sz="1400" dirty="0"/>
              <a:t>performance </a:t>
            </a:r>
            <a:r>
              <a:rPr lang="en-US" sz="1400" dirty="0" smtClean="0"/>
              <a:t>of naïve method: </a:t>
            </a:r>
            <a:r>
              <a:rPr lang="en-US" sz="1400" dirty="0"/>
              <a:t>linear regression or random forest without feature selection </a:t>
            </a:r>
          </a:p>
          <a:p>
            <a:pPr>
              <a:lnSpc>
                <a:spcPct val="110000"/>
              </a:lnSpc>
              <a:spcBef>
                <a:spcPts val="300"/>
              </a:spcBef>
              <a:spcAft>
                <a:spcPts val="300"/>
              </a:spcAft>
            </a:pPr>
            <a:r>
              <a:rPr lang="en-US" sz="1400" b="1" dirty="0"/>
              <a:t>Description of the Network</a:t>
            </a:r>
          </a:p>
          <a:p>
            <a:pPr lvl="1">
              <a:lnSpc>
                <a:spcPct val="110000"/>
              </a:lnSpc>
              <a:spcBef>
                <a:spcPts val="300"/>
              </a:spcBef>
              <a:spcAft>
                <a:spcPts val="300"/>
              </a:spcAft>
            </a:pPr>
            <a:r>
              <a:rPr lang="en-US" sz="1400" dirty="0"/>
              <a:t>Proposed network </a:t>
            </a:r>
            <a:r>
              <a:rPr lang="en-US" sz="1400" dirty="0" smtClean="0"/>
              <a:t>architecture</a:t>
            </a:r>
            <a:r>
              <a:rPr lang="en-US" sz="1400" dirty="0"/>
              <a:t>: </a:t>
            </a:r>
            <a:r>
              <a:rPr lang="en-US" sz="1400" dirty="0" smtClean="0"/>
              <a:t>MLP,  </a:t>
            </a:r>
            <a:r>
              <a:rPr lang="en-US" sz="1400" dirty="0"/>
              <a:t>~5 layers</a:t>
            </a:r>
          </a:p>
          <a:p>
            <a:pPr>
              <a:lnSpc>
                <a:spcPct val="110000"/>
              </a:lnSpc>
              <a:spcBef>
                <a:spcPts val="300"/>
              </a:spcBef>
              <a:spcAft>
                <a:spcPts val="300"/>
              </a:spcAft>
            </a:pPr>
            <a:r>
              <a:rPr lang="en-US" sz="1400" b="1" dirty="0"/>
              <a:t>Annotated </a:t>
            </a:r>
            <a:r>
              <a:rPr lang="en-US" sz="1400" b="1" dirty="0" err="1"/>
              <a:t>Keras</a:t>
            </a:r>
            <a:r>
              <a:rPr lang="en-US" sz="1400" b="1" dirty="0"/>
              <a:t> Code</a:t>
            </a:r>
          </a:p>
          <a:p>
            <a:pPr lvl="1">
              <a:lnSpc>
                <a:spcPct val="110000"/>
              </a:lnSpc>
              <a:spcBef>
                <a:spcPts val="300"/>
              </a:spcBef>
              <a:spcAft>
                <a:spcPts val="300"/>
              </a:spcAft>
            </a:pPr>
            <a:r>
              <a:rPr lang="en-US" sz="1400" dirty="0"/>
              <a:t>Data loader, preprocessing, basic training and cross validation, prediction and evaluation on test data  </a:t>
            </a:r>
          </a:p>
          <a:p>
            <a:endParaRPr lang="en-US" sz="1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12</a:t>
            </a:fld>
            <a:endParaRPr lang="en-US" dirty="0"/>
          </a:p>
        </p:txBody>
      </p:sp>
    </p:spTree>
    <p:extLst>
      <p:ext uri="{BB962C8B-B14F-4D97-AF65-F5344CB8AC3E}">
        <p14:creationId xmlns:p14="http://schemas.microsoft.com/office/powerpoint/2010/main" val="2893351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P3B1: RNN-LSTM: Generative models for Path Reports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13</a:t>
            </a:fld>
            <a:endParaRPr lang="en-US" dirty="0"/>
          </a:p>
        </p:txBody>
      </p:sp>
      <p:sp>
        <p:nvSpPr>
          <p:cNvPr id="6" name="Content Placeholder 3"/>
          <p:cNvSpPr txBox="1">
            <a:spLocks/>
          </p:cNvSpPr>
          <p:nvPr/>
        </p:nvSpPr>
        <p:spPr>
          <a:xfrm>
            <a:off x="405382" y="1195080"/>
            <a:ext cx="4260723" cy="5968015"/>
          </a:xfrm>
          <a:prstGeom prst="rect">
            <a:avLst/>
          </a:prstGeom>
        </p:spPr>
        <p:txBody>
          <a:bodyPr vert="horz" lIns="0" tIns="0" rIns="0" bIns="45720" rtlCol="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Arial" charset="0"/>
              <a:buChar char="•"/>
            </a:pPr>
            <a:r>
              <a:rPr lang="en-US" b="1" u="sng" dirty="0" smtClean="0"/>
              <a:t>Overview</a:t>
            </a:r>
            <a:r>
              <a:rPr lang="en-US" dirty="0" smtClean="0"/>
              <a:t>: Given a sample corpus of biomedical text such as clinical reports, build a deep learning network that can automatically generate synthetic text documents with valid clinical context</a:t>
            </a:r>
          </a:p>
          <a:p>
            <a:pPr>
              <a:spcAft>
                <a:spcPts val="600"/>
              </a:spcAft>
              <a:buFont typeface="Arial" charset="0"/>
              <a:buChar char="•"/>
            </a:pPr>
            <a:r>
              <a:rPr lang="en-US" b="1" u="sng" dirty="0" smtClean="0"/>
              <a:t>Relationship to core problem</a:t>
            </a:r>
            <a:r>
              <a:rPr lang="en-US" dirty="0" smtClean="0"/>
              <a:t>: Labeled data is quite challenging to come by, specifically for patient data, since manual annotations are time consuming; hence, a core capability we intend to build is a “gold-standard” annotated data that is generated by deep learning networks to tune our deep text comprehension applications</a:t>
            </a:r>
          </a:p>
          <a:p>
            <a:pPr>
              <a:spcAft>
                <a:spcPts val="600"/>
              </a:spcAft>
              <a:buFont typeface="Arial" charset="0"/>
              <a:buChar char="•"/>
            </a:pPr>
            <a:r>
              <a:rPr lang="en-US" b="1" u="sng" dirty="0" smtClean="0"/>
              <a:t>Expected outcome</a:t>
            </a:r>
            <a:r>
              <a:rPr lang="en-US" dirty="0" smtClean="0"/>
              <a:t>: A generative RNN based on LSTMs that can effectively generate synthetic biomedical text of desired clinical context</a:t>
            </a:r>
            <a:endParaRPr lang="en-US" dirty="0"/>
          </a:p>
        </p:txBody>
      </p:sp>
      <p:sp>
        <p:nvSpPr>
          <p:cNvPr id="7" name="Curved Left Arrow 6"/>
          <p:cNvSpPr/>
          <p:nvPr/>
        </p:nvSpPr>
        <p:spPr>
          <a:xfrm>
            <a:off x="8401284" y="3116604"/>
            <a:ext cx="663507" cy="25402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2"/>
          <a:srcRect l="4122" t="35070" r="52832" b="7561"/>
          <a:stretch/>
        </p:blipFill>
        <p:spPr>
          <a:xfrm>
            <a:off x="4810395" y="1452381"/>
            <a:ext cx="3899186" cy="2808010"/>
          </a:xfrm>
          <a:prstGeom prst="rect">
            <a:avLst/>
          </a:prstGeom>
        </p:spPr>
      </p:pic>
      <p:sp>
        <p:nvSpPr>
          <p:cNvPr id="9" name="Rounded Rectangle 8"/>
          <p:cNvSpPr/>
          <p:nvPr/>
        </p:nvSpPr>
        <p:spPr>
          <a:xfrm>
            <a:off x="4820251" y="2118894"/>
            <a:ext cx="611087" cy="93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820250" y="3350732"/>
            <a:ext cx="892099" cy="1063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047627" y="3350732"/>
            <a:ext cx="1172367" cy="10630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47627" y="3077827"/>
            <a:ext cx="1118435" cy="276999"/>
          </a:xfrm>
          <a:prstGeom prst="rect">
            <a:avLst/>
          </a:prstGeom>
          <a:noFill/>
        </p:spPr>
        <p:txBody>
          <a:bodyPr wrap="square" rtlCol="0">
            <a:spAutoFit/>
          </a:bodyPr>
          <a:lstStyle/>
          <a:p>
            <a:r>
              <a:rPr lang="en-US" sz="1200" smtClean="0">
                <a:solidFill>
                  <a:schemeClr val="accent4"/>
                </a:solidFill>
              </a:rPr>
              <a:t>type of tumor</a:t>
            </a:r>
            <a:endParaRPr lang="en-US" sz="1200" dirty="0">
              <a:solidFill>
                <a:schemeClr val="accent4"/>
              </a:solidFill>
            </a:endParaRPr>
          </a:p>
        </p:txBody>
      </p:sp>
      <p:sp>
        <p:nvSpPr>
          <p:cNvPr id="13" name="TextBox 12"/>
          <p:cNvSpPr txBox="1"/>
          <p:nvPr/>
        </p:nvSpPr>
        <p:spPr>
          <a:xfrm>
            <a:off x="5181421" y="2879494"/>
            <a:ext cx="1424480" cy="276999"/>
          </a:xfrm>
          <a:prstGeom prst="rect">
            <a:avLst/>
          </a:prstGeom>
          <a:noFill/>
        </p:spPr>
        <p:txBody>
          <a:bodyPr wrap="square" rtlCol="0">
            <a:spAutoFit/>
          </a:bodyPr>
          <a:lstStyle/>
          <a:p>
            <a:r>
              <a:rPr lang="en-US" sz="1200" smtClean="0">
                <a:solidFill>
                  <a:srgbClr val="FF0000"/>
                </a:solidFill>
              </a:rPr>
              <a:t>location of tumor</a:t>
            </a:r>
            <a:endParaRPr lang="en-US" sz="1200" dirty="0">
              <a:solidFill>
                <a:srgbClr val="FF0000"/>
              </a:solidFill>
            </a:endParaRPr>
          </a:p>
        </p:txBody>
      </p:sp>
      <p:pic>
        <p:nvPicPr>
          <p:cNvPr id="14" name="Picture 13"/>
          <p:cNvPicPr>
            <a:picLocks noChangeAspect="1"/>
          </p:cNvPicPr>
          <p:nvPr/>
        </p:nvPicPr>
        <p:blipFill rotWithShape="1">
          <a:blip r:embed="rId3"/>
          <a:srcRect t="29190" b="9647"/>
          <a:stretch/>
        </p:blipFill>
        <p:spPr>
          <a:xfrm>
            <a:off x="5102032" y="4691126"/>
            <a:ext cx="1503869" cy="958933"/>
          </a:xfrm>
          <a:prstGeom prst="rect">
            <a:avLst/>
          </a:prstGeom>
        </p:spPr>
      </p:pic>
      <p:pic>
        <p:nvPicPr>
          <p:cNvPr id="15" name="Picture 14"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135717" y="4204043"/>
            <a:ext cx="1485318" cy="1626712"/>
          </a:xfrm>
          <a:prstGeom prst="rect">
            <a:avLst/>
          </a:prstGeom>
          <a:noFill/>
          <a:ln>
            <a:noFill/>
          </a:ln>
        </p:spPr>
      </p:pic>
      <p:pic>
        <p:nvPicPr>
          <p:cNvPr id="16" name="Picture 15"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288117" y="4356443"/>
            <a:ext cx="1485318" cy="1626712"/>
          </a:xfrm>
          <a:prstGeom prst="rect">
            <a:avLst/>
          </a:prstGeom>
          <a:noFill/>
          <a:ln>
            <a:noFill/>
          </a:ln>
        </p:spPr>
      </p:pic>
      <p:pic>
        <p:nvPicPr>
          <p:cNvPr id="17" name="Picture 16"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440517" y="4508843"/>
            <a:ext cx="1485318" cy="1626712"/>
          </a:xfrm>
          <a:prstGeom prst="rect">
            <a:avLst/>
          </a:prstGeom>
          <a:noFill/>
          <a:ln>
            <a:noFill/>
          </a:ln>
        </p:spPr>
      </p:pic>
      <p:pic>
        <p:nvPicPr>
          <p:cNvPr id="18" name="Picture 17"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592917" y="4661243"/>
            <a:ext cx="1485318" cy="1626712"/>
          </a:xfrm>
          <a:prstGeom prst="rect">
            <a:avLst/>
          </a:prstGeom>
          <a:noFill/>
          <a:ln>
            <a:noFill/>
          </a:ln>
        </p:spPr>
      </p:pic>
    </p:spTree>
    <p:extLst>
      <p:ext uri="{BB962C8B-B14F-4D97-AF65-F5344CB8AC3E}">
        <p14:creationId xmlns:p14="http://schemas.microsoft.com/office/powerpoint/2010/main" val="1986268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78" y="0"/>
            <a:ext cx="8427862" cy="769398"/>
          </a:xfrm>
        </p:spPr>
        <p:txBody>
          <a:bodyPr>
            <a:normAutofit/>
          </a:bodyPr>
          <a:lstStyle/>
          <a:p>
            <a:r>
              <a:rPr lang="en-US" dirty="0" smtClean="0"/>
              <a:t>P3B1</a:t>
            </a:r>
            <a:r>
              <a:rPr lang="en-US" dirty="0"/>
              <a:t>: Benchmark Specs Requirements </a:t>
            </a:r>
          </a:p>
        </p:txBody>
      </p:sp>
      <p:sp>
        <p:nvSpPr>
          <p:cNvPr id="3" name="Content Placeholder 2"/>
          <p:cNvSpPr>
            <a:spLocks noGrp="1"/>
          </p:cNvSpPr>
          <p:nvPr>
            <p:ph idx="1"/>
          </p:nvPr>
        </p:nvSpPr>
        <p:spPr>
          <a:xfrm>
            <a:off x="400234" y="817109"/>
            <a:ext cx="8427572" cy="6169081"/>
          </a:xfrm>
        </p:spPr>
        <p:txBody>
          <a:bodyPr>
            <a:normAutofit lnSpcReduction="10000"/>
          </a:bodyPr>
          <a:lstStyle/>
          <a:p>
            <a:pPr>
              <a:lnSpc>
                <a:spcPct val="120000"/>
              </a:lnSpc>
              <a:spcBef>
                <a:spcPts val="300"/>
              </a:spcBef>
              <a:spcAft>
                <a:spcPts val="300"/>
              </a:spcAft>
            </a:pPr>
            <a:r>
              <a:rPr lang="en-US" sz="1300" b="1" dirty="0" smtClean="0"/>
              <a:t>Description of the Data</a:t>
            </a:r>
          </a:p>
          <a:p>
            <a:pPr lvl="1">
              <a:lnSpc>
                <a:spcPct val="120000"/>
              </a:lnSpc>
              <a:spcBef>
                <a:spcPts val="300"/>
              </a:spcBef>
              <a:spcAft>
                <a:spcPts val="300"/>
              </a:spcAft>
            </a:pPr>
            <a:r>
              <a:rPr lang="en-US" sz="1300" b="0" dirty="0" smtClean="0"/>
              <a:t>Data source: Annotated pathology reports</a:t>
            </a:r>
          </a:p>
          <a:p>
            <a:pPr lvl="1">
              <a:lnSpc>
                <a:spcPct val="120000"/>
              </a:lnSpc>
              <a:spcBef>
                <a:spcPts val="300"/>
              </a:spcBef>
              <a:spcAft>
                <a:spcPts val="300"/>
              </a:spcAft>
            </a:pPr>
            <a:r>
              <a:rPr lang="en-US" sz="1300" b="0" dirty="0" smtClean="0"/>
              <a:t>Input dimensions: 250,000-500,000 [characters], or 5,000-20,000 [bag of words], or 200-500 [bag of concepts]</a:t>
            </a:r>
          </a:p>
          <a:p>
            <a:pPr lvl="1">
              <a:lnSpc>
                <a:spcPct val="120000"/>
              </a:lnSpc>
              <a:spcBef>
                <a:spcPts val="300"/>
              </a:spcBef>
              <a:spcAft>
                <a:spcPts val="300"/>
              </a:spcAft>
            </a:pPr>
            <a:r>
              <a:rPr lang="en-US" sz="1300" b="0" dirty="0" smtClean="0"/>
              <a:t>Output dimensions: Same as input</a:t>
            </a:r>
          </a:p>
          <a:p>
            <a:pPr lvl="1">
              <a:lnSpc>
                <a:spcPct val="120000"/>
              </a:lnSpc>
              <a:spcBef>
                <a:spcPts val="300"/>
              </a:spcBef>
              <a:spcAft>
                <a:spcPts val="300"/>
              </a:spcAft>
            </a:pPr>
            <a:r>
              <a:rPr lang="en-US" sz="1300" b="0" dirty="0" smtClean="0"/>
              <a:t>Sample size: O(1,000)</a:t>
            </a:r>
          </a:p>
          <a:p>
            <a:pPr lvl="1">
              <a:lnSpc>
                <a:spcPct val="120000"/>
              </a:lnSpc>
            </a:pPr>
            <a:r>
              <a:rPr lang="en-US" sz="1300" b="0" dirty="0" smtClean="0"/>
              <a:t>Notes on data balance and other issues: standard NLP pre-processing is required, including (but not limited to) stemming words, keywords, cleaning text, stop words, etc. Data balance is an issue since the number of positive examples vs. control is skewed</a:t>
            </a:r>
          </a:p>
          <a:p>
            <a:pPr>
              <a:lnSpc>
                <a:spcPct val="120000"/>
              </a:lnSpc>
              <a:spcBef>
                <a:spcPts val="300"/>
              </a:spcBef>
              <a:spcAft>
                <a:spcPts val="300"/>
              </a:spcAft>
            </a:pPr>
            <a:r>
              <a:rPr lang="en-US" sz="1300" b="1" dirty="0" smtClean="0"/>
              <a:t>Expected Outcomes</a:t>
            </a:r>
          </a:p>
          <a:p>
            <a:pPr lvl="1">
              <a:lnSpc>
                <a:spcPct val="120000"/>
              </a:lnSpc>
              <a:spcBef>
                <a:spcPts val="300"/>
              </a:spcBef>
              <a:spcAft>
                <a:spcPts val="300"/>
              </a:spcAft>
            </a:pPr>
            <a:r>
              <a:rPr lang="en-US" sz="1300" b="0" dirty="0" smtClean="0"/>
              <a:t>A generative model for pathology reports</a:t>
            </a:r>
          </a:p>
          <a:p>
            <a:pPr lvl="1">
              <a:lnSpc>
                <a:spcPct val="120000"/>
              </a:lnSpc>
              <a:spcBef>
                <a:spcPts val="300"/>
              </a:spcBef>
              <a:spcAft>
                <a:spcPts val="300"/>
              </a:spcAft>
            </a:pPr>
            <a:r>
              <a:rPr lang="en-US" sz="1300" b="0" dirty="0"/>
              <a:t>O</a:t>
            </a:r>
            <a:r>
              <a:rPr lang="en-US" sz="1300" b="0" dirty="0" smtClean="0"/>
              <a:t>utput range: N/A, since the outputs are actual text documents with known case descriptions/ concepts</a:t>
            </a:r>
          </a:p>
          <a:p>
            <a:pPr>
              <a:lnSpc>
                <a:spcPct val="120000"/>
              </a:lnSpc>
              <a:spcBef>
                <a:spcPts val="300"/>
              </a:spcBef>
              <a:spcAft>
                <a:spcPts val="300"/>
              </a:spcAft>
            </a:pPr>
            <a:r>
              <a:rPr lang="en-US" sz="1300" b="1" dirty="0" smtClean="0"/>
              <a:t>Evaluation Metrics</a:t>
            </a:r>
          </a:p>
          <a:p>
            <a:pPr lvl="1">
              <a:lnSpc>
                <a:spcPct val="120000"/>
              </a:lnSpc>
              <a:spcBef>
                <a:spcPts val="300"/>
              </a:spcBef>
              <a:spcAft>
                <a:spcPts val="300"/>
              </a:spcAft>
            </a:pPr>
            <a:r>
              <a:rPr lang="en-US" sz="1300" b="0" dirty="0" smtClean="0"/>
              <a:t>Accuracy or loss function: Standard information theoretic metrics such as log-likelihood score, minimum description length score, AIC/BIC to measure how similar actual </a:t>
            </a:r>
            <a:r>
              <a:rPr lang="en-US" sz="1300" dirty="0"/>
              <a:t>vs. </a:t>
            </a:r>
            <a:r>
              <a:rPr lang="en-US" sz="1300" dirty="0" smtClean="0"/>
              <a:t>generated documents </a:t>
            </a:r>
            <a:r>
              <a:rPr lang="en-US" sz="1300" b="0" dirty="0" smtClean="0"/>
              <a:t>are</a:t>
            </a:r>
            <a:endParaRPr lang="en-US" sz="1300" b="0" dirty="0" smtClean="0"/>
          </a:p>
          <a:p>
            <a:pPr lvl="1">
              <a:lnSpc>
                <a:spcPct val="120000"/>
              </a:lnSpc>
              <a:spcBef>
                <a:spcPts val="300"/>
              </a:spcBef>
              <a:spcAft>
                <a:spcPts val="300"/>
              </a:spcAft>
            </a:pPr>
            <a:r>
              <a:rPr lang="en-US" sz="1300" b="0" dirty="0" smtClean="0"/>
              <a:t>Expected performance of a naïve method: Latent </a:t>
            </a:r>
            <a:r>
              <a:rPr lang="en-US" sz="1300" b="0" dirty="0" err="1" smtClean="0"/>
              <a:t>Dirichlet</a:t>
            </a:r>
            <a:r>
              <a:rPr lang="en-US" sz="1300" b="0" dirty="0" smtClean="0"/>
              <a:t> allocation (LDA)</a:t>
            </a:r>
            <a:r>
              <a:rPr lang="en-US" sz="1300" b="0" dirty="0"/>
              <a:t> models </a:t>
            </a:r>
            <a:endParaRPr lang="en-US" sz="1300" b="0" dirty="0" smtClean="0"/>
          </a:p>
          <a:p>
            <a:pPr>
              <a:lnSpc>
                <a:spcPct val="120000"/>
              </a:lnSpc>
              <a:spcBef>
                <a:spcPts val="300"/>
              </a:spcBef>
              <a:spcAft>
                <a:spcPts val="300"/>
              </a:spcAft>
            </a:pPr>
            <a:r>
              <a:rPr lang="en-US" sz="1300" b="1" dirty="0" smtClean="0"/>
              <a:t>Description of the Network</a:t>
            </a:r>
          </a:p>
          <a:p>
            <a:pPr lvl="1">
              <a:lnSpc>
                <a:spcPct val="120000"/>
              </a:lnSpc>
              <a:spcBef>
                <a:spcPts val="300"/>
              </a:spcBef>
              <a:spcAft>
                <a:spcPts val="300"/>
              </a:spcAft>
            </a:pPr>
            <a:r>
              <a:rPr lang="en-US" sz="1300" b="0" dirty="0" smtClean="0"/>
              <a:t>Proposed network architecture: LSTM with at least 4 layers and [128, 256, 512] character windows</a:t>
            </a:r>
          </a:p>
          <a:p>
            <a:pPr lvl="1">
              <a:lnSpc>
                <a:spcPct val="120000"/>
              </a:lnSpc>
              <a:spcBef>
                <a:spcPts val="300"/>
              </a:spcBef>
              <a:spcAft>
                <a:spcPts val="300"/>
              </a:spcAft>
            </a:pPr>
            <a:r>
              <a:rPr lang="en-US" sz="1300" b="0" dirty="0" smtClean="0"/>
              <a:t>Number of layers: At least two hidden layers with one input and one output sequence</a:t>
            </a:r>
          </a:p>
          <a:p>
            <a:pPr>
              <a:lnSpc>
                <a:spcPct val="120000"/>
              </a:lnSpc>
              <a:spcBef>
                <a:spcPts val="300"/>
              </a:spcBef>
              <a:spcAft>
                <a:spcPts val="300"/>
              </a:spcAft>
            </a:pPr>
            <a:r>
              <a:rPr lang="en-US" sz="1300" b="1" dirty="0" smtClean="0"/>
              <a:t>Annotated </a:t>
            </a:r>
            <a:r>
              <a:rPr lang="en-US" sz="1300" b="1" dirty="0" err="1" smtClean="0"/>
              <a:t>Keras</a:t>
            </a:r>
            <a:r>
              <a:rPr lang="en-US" sz="1300" b="1" dirty="0" smtClean="0"/>
              <a:t> Code</a:t>
            </a:r>
          </a:p>
          <a:p>
            <a:pPr lvl="1">
              <a:lnSpc>
                <a:spcPct val="120000"/>
              </a:lnSpc>
              <a:spcBef>
                <a:spcPts val="300"/>
              </a:spcBef>
              <a:spcAft>
                <a:spcPts val="300"/>
              </a:spcAft>
            </a:pPr>
            <a:r>
              <a:rPr lang="en-US" sz="1300" b="0" dirty="0" smtClean="0"/>
              <a:t>Data loader, preprocessing, basic training and cross validation, prediction and evaluation on test data  </a:t>
            </a:r>
            <a:endParaRPr lang="en-US" sz="1300" b="0" dirty="0"/>
          </a:p>
        </p:txBody>
      </p:sp>
    </p:spTree>
    <p:extLst>
      <p:ext uri="{BB962C8B-B14F-4D97-AF65-F5344CB8AC3E}">
        <p14:creationId xmlns:p14="http://schemas.microsoft.com/office/powerpoint/2010/main" val="2568459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strategies</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15</a:t>
            </a:fld>
            <a:endParaRPr lang="en-US" dirty="0"/>
          </a:p>
        </p:txBody>
      </p:sp>
      <p:sp>
        <p:nvSpPr>
          <p:cNvPr id="7" name="Rectangle 6"/>
          <p:cNvSpPr/>
          <p:nvPr/>
        </p:nvSpPr>
        <p:spPr>
          <a:xfrm>
            <a:off x="401651" y="2040959"/>
            <a:ext cx="8603871" cy="4671528"/>
          </a:xfrm>
          <a:prstGeom prst="rect">
            <a:avLst/>
          </a:prstGeom>
          <a:solidFill>
            <a:schemeClr val="tx1">
              <a:lumMod val="20000"/>
              <a:lumOff val="8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6051577" y="3809848"/>
            <a:ext cx="2732147" cy="2766633"/>
          </a:xfrm>
          <a:prstGeom prst="rect">
            <a:avLst/>
          </a:prstGeom>
          <a:solidFill>
            <a:schemeClr val="tx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a:xfrm>
            <a:off x="587299" y="3809848"/>
            <a:ext cx="4778012" cy="2766633"/>
          </a:xfrm>
          <a:prstGeom prst="rect">
            <a:avLst/>
          </a:prstGeom>
          <a:solidFill>
            <a:schemeClr val="tx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4" name="Rectangle 13"/>
          <p:cNvSpPr/>
          <p:nvPr/>
        </p:nvSpPr>
        <p:spPr>
          <a:xfrm>
            <a:off x="7671346" y="5472794"/>
            <a:ext cx="997940" cy="907092"/>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a:solidFill>
                  <a:prstClr val="white"/>
                </a:solidFill>
              </a:rPr>
              <a:t>10x-100x</a:t>
            </a:r>
          </a:p>
        </p:txBody>
      </p:sp>
      <p:sp>
        <p:nvSpPr>
          <p:cNvPr id="15" name="TextBox 14"/>
          <p:cNvSpPr txBox="1"/>
          <p:nvPr/>
        </p:nvSpPr>
        <p:spPr>
          <a:xfrm>
            <a:off x="5448884" y="5829194"/>
            <a:ext cx="534296" cy="646331"/>
          </a:xfrm>
          <a:prstGeom prst="rect">
            <a:avLst/>
          </a:prstGeom>
          <a:noFill/>
        </p:spPr>
        <p:txBody>
          <a:bodyPr wrap="none" rtlCol="0">
            <a:spAutoFit/>
          </a:bodyPr>
          <a:lstStyle/>
          <a:p>
            <a:pPr defTabSz="457200"/>
            <a:r>
              <a:rPr lang="en-US" sz="3600" dirty="0">
                <a:solidFill>
                  <a:prstClr val="black"/>
                </a:solidFill>
              </a:rPr>
              <a:t>...</a:t>
            </a:r>
          </a:p>
        </p:txBody>
      </p:sp>
      <p:sp>
        <p:nvSpPr>
          <p:cNvPr id="16" name="TextBox 15"/>
          <p:cNvSpPr txBox="1"/>
          <p:nvPr/>
        </p:nvSpPr>
        <p:spPr>
          <a:xfrm>
            <a:off x="7156058" y="5788809"/>
            <a:ext cx="534296" cy="646331"/>
          </a:xfrm>
          <a:prstGeom prst="rect">
            <a:avLst/>
          </a:prstGeom>
          <a:noFill/>
        </p:spPr>
        <p:txBody>
          <a:bodyPr wrap="none" rtlCol="0">
            <a:spAutoFit/>
          </a:bodyPr>
          <a:lstStyle/>
          <a:p>
            <a:pPr defTabSz="457200"/>
            <a:r>
              <a:rPr lang="en-US" sz="3600">
                <a:solidFill>
                  <a:prstClr val="black"/>
                </a:solidFill>
              </a:rPr>
              <a:t>...</a:t>
            </a:r>
          </a:p>
        </p:txBody>
      </p:sp>
      <p:sp>
        <p:nvSpPr>
          <p:cNvPr id="17" name="TextBox 16"/>
          <p:cNvSpPr txBox="1"/>
          <p:nvPr/>
        </p:nvSpPr>
        <p:spPr>
          <a:xfrm>
            <a:off x="1170863" y="2367149"/>
            <a:ext cx="6950941" cy="830997"/>
          </a:xfrm>
          <a:prstGeom prst="rect">
            <a:avLst/>
          </a:prstGeom>
          <a:noFill/>
        </p:spPr>
        <p:txBody>
          <a:bodyPr wrap="none" rtlCol="0">
            <a:spAutoFit/>
          </a:bodyPr>
          <a:lstStyle/>
          <a:p>
            <a:pPr algn="ctr" defTabSz="457200"/>
            <a:r>
              <a:rPr lang="en-US" sz="2800" b="1" dirty="0">
                <a:solidFill>
                  <a:prstClr val="black"/>
                </a:solidFill>
              </a:rPr>
              <a:t>Hyperparameter </a:t>
            </a:r>
            <a:r>
              <a:rPr lang="en-US" sz="2800" b="1" dirty="0" smtClean="0">
                <a:solidFill>
                  <a:prstClr val="black"/>
                </a:solidFill>
              </a:rPr>
              <a:t>Search: </a:t>
            </a:r>
            <a:r>
              <a:rPr lang="en-US" sz="2800" b="1" dirty="0">
                <a:solidFill>
                  <a:prstClr val="black"/>
                </a:solidFill>
              </a:rPr>
              <a:t>up to ~10,000x</a:t>
            </a:r>
          </a:p>
          <a:p>
            <a:pPr algn="ctr" defTabSz="457200"/>
            <a:r>
              <a:rPr lang="en-US" sz="2000" b="1" dirty="0">
                <a:solidFill>
                  <a:prstClr val="black"/>
                </a:solidFill>
              </a:rPr>
              <a:t>Depends on search strategy</a:t>
            </a:r>
          </a:p>
        </p:txBody>
      </p:sp>
      <p:sp>
        <p:nvSpPr>
          <p:cNvPr id="18" name="TextBox 17"/>
          <p:cNvSpPr txBox="1"/>
          <p:nvPr/>
        </p:nvSpPr>
        <p:spPr>
          <a:xfrm>
            <a:off x="752867" y="4051260"/>
            <a:ext cx="4264309" cy="523220"/>
          </a:xfrm>
          <a:prstGeom prst="rect">
            <a:avLst/>
          </a:prstGeom>
          <a:noFill/>
        </p:spPr>
        <p:txBody>
          <a:bodyPr wrap="none" rtlCol="0">
            <a:spAutoFit/>
          </a:bodyPr>
          <a:lstStyle/>
          <a:p>
            <a:pPr defTabSz="457200"/>
            <a:r>
              <a:rPr lang="en-US" sz="2800" b="1" dirty="0">
                <a:solidFill>
                  <a:prstClr val="black"/>
                </a:solidFill>
              </a:rPr>
              <a:t>Data </a:t>
            </a:r>
            <a:r>
              <a:rPr lang="en-US" sz="2800" b="1" dirty="0" smtClean="0">
                <a:solidFill>
                  <a:prstClr val="black"/>
                </a:solidFill>
              </a:rPr>
              <a:t>Parallel: 10x-1000x</a:t>
            </a:r>
            <a:endParaRPr lang="en-US" sz="2800" b="1" dirty="0">
              <a:solidFill>
                <a:prstClr val="black"/>
              </a:solidFill>
            </a:endParaRPr>
          </a:p>
        </p:txBody>
      </p:sp>
      <p:sp>
        <p:nvSpPr>
          <p:cNvPr id="19" name="TextBox 18"/>
          <p:cNvSpPr txBox="1"/>
          <p:nvPr/>
        </p:nvSpPr>
        <p:spPr>
          <a:xfrm>
            <a:off x="6339824" y="4068075"/>
            <a:ext cx="2236574" cy="954107"/>
          </a:xfrm>
          <a:prstGeom prst="rect">
            <a:avLst/>
          </a:prstGeom>
          <a:noFill/>
        </p:spPr>
        <p:txBody>
          <a:bodyPr wrap="none" rtlCol="0">
            <a:spAutoFit/>
          </a:bodyPr>
          <a:lstStyle/>
          <a:p>
            <a:pPr defTabSz="457200"/>
            <a:r>
              <a:rPr lang="en-US" sz="2800" b="1" dirty="0">
                <a:solidFill>
                  <a:prstClr val="black"/>
                </a:solidFill>
              </a:rPr>
              <a:t>Data Parallel  </a:t>
            </a:r>
          </a:p>
          <a:p>
            <a:pPr defTabSz="457200"/>
            <a:r>
              <a:rPr lang="en-US" sz="2800" b="1" dirty="0" smtClean="0">
                <a:solidFill>
                  <a:prstClr val="black"/>
                </a:solidFill>
              </a:rPr>
              <a:t>10x-1000x</a:t>
            </a:r>
            <a:endParaRPr lang="en-US" sz="2800" b="1" dirty="0">
              <a:solidFill>
                <a:prstClr val="black"/>
              </a:solidFill>
            </a:endParaRPr>
          </a:p>
        </p:txBody>
      </p:sp>
      <p:sp>
        <p:nvSpPr>
          <p:cNvPr id="20" name="TextBox 19"/>
          <p:cNvSpPr txBox="1"/>
          <p:nvPr/>
        </p:nvSpPr>
        <p:spPr>
          <a:xfrm>
            <a:off x="3099201" y="5733613"/>
            <a:ext cx="534296" cy="646331"/>
          </a:xfrm>
          <a:prstGeom prst="rect">
            <a:avLst/>
          </a:prstGeom>
          <a:noFill/>
        </p:spPr>
        <p:txBody>
          <a:bodyPr wrap="none" rtlCol="0">
            <a:spAutoFit/>
          </a:bodyPr>
          <a:lstStyle/>
          <a:p>
            <a:pPr defTabSz="457200"/>
            <a:r>
              <a:rPr lang="en-US" sz="3600">
                <a:solidFill>
                  <a:prstClr val="black"/>
                </a:solidFill>
              </a:rPr>
              <a:t>...</a:t>
            </a:r>
          </a:p>
        </p:txBody>
      </p:sp>
      <p:sp>
        <p:nvSpPr>
          <p:cNvPr id="21" name="Rectangle 20"/>
          <p:cNvSpPr/>
          <p:nvPr/>
        </p:nvSpPr>
        <p:spPr>
          <a:xfrm>
            <a:off x="6152873" y="5472794"/>
            <a:ext cx="997940" cy="907092"/>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a:solidFill>
                  <a:prstClr val="white"/>
                </a:solidFill>
              </a:rPr>
              <a:t>10x-100x</a:t>
            </a:r>
          </a:p>
        </p:txBody>
      </p:sp>
      <p:sp>
        <p:nvSpPr>
          <p:cNvPr id="22" name="Rectangle 21"/>
          <p:cNvSpPr/>
          <p:nvPr/>
        </p:nvSpPr>
        <p:spPr>
          <a:xfrm>
            <a:off x="3978139" y="5472794"/>
            <a:ext cx="997940" cy="907092"/>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3" name="Rectangle 22"/>
          <p:cNvSpPr/>
          <p:nvPr/>
        </p:nvSpPr>
        <p:spPr>
          <a:xfrm>
            <a:off x="1874449" y="5472852"/>
            <a:ext cx="997940" cy="907092"/>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4" name="Rectangle 23"/>
          <p:cNvSpPr/>
          <p:nvPr/>
        </p:nvSpPr>
        <p:spPr>
          <a:xfrm>
            <a:off x="752867" y="5472794"/>
            <a:ext cx="997940" cy="907092"/>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5" name="Text Placeholder 3"/>
          <p:cNvSpPr>
            <a:spLocks noGrp="1"/>
          </p:cNvSpPr>
          <p:nvPr>
            <p:ph type="body" sz="quarter" idx="12"/>
          </p:nvPr>
        </p:nvSpPr>
        <p:spPr>
          <a:xfrm>
            <a:off x="457200" y="1177294"/>
            <a:ext cx="8372901" cy="499715"/>
          </a:xfrm>
        </p:spPr>
        <p:txBody>
          <a:bodyPr/>
          <a:lstStyle/>
          <a:p>
            <a:r>
              <a:rPr lang="en-US" dirty="0"/>
              <a:t>10,000 x 10-1000 x 10-100 = 1M – 1000M  </a:t>
            </a:r>
            <a:r>
              <a:rPr lang="en-US" dirty="0" smtClean="0"/>
              <a:t>processing elements</a:t>
            </a:r>
            <a:endParaRPr lang="en-US" dirty="0"/>
          </a:p>
          <a:p>
            <a:endParaRPr lang="en-US" dirty="0"/>
          </a:p>
        </p:txBody>
      </p:sp>
    </p:spTree>
    <p:extLst>
      <p:ext uri="{BB962C8B-B14F-4D97-AF65-F5344CB8AC3E}">
        <p14:creationId xmlns:p14="http://schemas.microsoft.com/office/powerpoint/2010/main" val="1487492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err="1" smtClean="0"/>
              <a:t>WORKFlow</a:t>
            </a:r>
            <a:r>
              <a:rPr lang="en-US" dirty="0" smtClean="0"/>
              <a:t> technologies</a:t>
            </a:r>
            <a:endParaRPr lang="en-US" dirty="0"/>
          </a:p>
        </p:txBody>
      </p:sp>
    </p:spTree>
    <p:extLst>
      <p:ext uri="{BB962C8B-B14F-4D97-AF65-F5344CB8AC3E}">
        <p14:creationId xmlns:p14="http://schemas.microsoft.com/office/powerpoint/2010/main" val="338857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CANDLE Software </a:t>
            </a:r>
            <a:r>
              <a:rPr lang="en-US" dirty="0" smtClean="0"/>
              <a:t>Stack</a:t>
            </a:r>
            <a:endParaRPr lang="en-US" dirty="0"/>
          </a:p>
        </p:txBody>
      </p:sp>
      <p:sp>
        <p:nvSpPr>
          <p:cNvPr id="4" name="Text Placeholder 3"/>
          <p:cNvSpPr>
            <a:spLocks noGrp="1"/>
          </p:cNvSpPr>
          <p:nvPr>
            <p:ph type="body" sz="quarter" idx="12"/>
          </p:nvPr>
        </p:nvSpPr>
        <p:spPr>
          <a:xfrm>
            <a:off x="457200" y="1339668"/>
            <a:ext cx="4730097" cy="499715"/>
          </a:xfrm>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17</a:t>
            </a:fld>
            <a:endParaRPr lang="en-US" dirty="0"/>
          </a:p>
        </p:txBody>
      </p:sp>
      <p:sp>
        <p:nvSpPr>
          <p:cNvPr id="7" name="Rectangle 6"/>
          <p:cNvSpPr/>
          <p:nvPr/>
        </p:nvSpPr>
        <p:spPr>
          <a:xfrm>
            <a:off x="404306" y="1412700"/>
            <a:ext cx="5729111" cy="112888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black"/>
                </a:solidFill>
              </a:rPr>
              <a:t>Hyperparameter Sweeps, </a:t>
            </a:r>
          </a:p>
          <a:p>
            <a:pPr algn="ctr" defTabSz="457200"/>
            <a:r>
              <a:rPr lang="en-US" dirty="0">
                <a:solidFill>
                  <a:prstClr val="black"/>
                </a:solidFill>
              </a:rPr>
              <a:t>Data Management (e.g. DIGITS, Swift, etc.)</a:t>
            </a:r>
          </a:p>
        </p:txBody>
      </p:sp>
      <p:sp>
        <p:nvSpPr>
          <p:cNvPr id="8" name="Rectangle 7"/>
          <p:cNvSpPr/>
          <p:nvPr/>
        </p:nvSpPr>
        <p:spPr>
          <a:xfrm>
            <a:off x="404306" y="5290489"/>
            <a:ext cx="5729111" cy="112888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Architecture Specific Optimization Layer </a:t>
            </a:r>
          </a:p>
          <a:p>
            <a:pPr algn="ctr" defTabSz="457200"/>
            <a:r>
              <a:rPr lang="en-US" dirty="0">
                <a:solidFill>
                  <a:srgbClr val="000000"/>
                </a:solidFill>
              </a:rPr>
              <a:t>(e.g. cuDNN, MKL-DNN, etc.)</a:t>
            </a:r>
          </a:p>
        </p:txBody>
      </p:sp>
      <p:sp>
        <p:nvSpPr>
          <p:cNvPr id="9" name="Rectangle 8"/>
          <p:cNvSpPr/>
          <p:nvPr/>
        </p:nvSpPr>
        <p:spPr>
          <a:xfrm>
            <a:off x="404306" y="4003556"/>
            <a:ext cx="5729111" cy="112888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Tensor/Graph Execution Engine </a:t>
            </a:r>
          </a:p>
          <a:p>
            <a:pPr algn="ctr" defTabSz="457200"/>
            <a:r>
              <a:rPr lang="en-US" dirty="0">
                <a:solidFill>
                  <a:srgbClr val="000000"/>
                </a:solidFill>
              </a:rPr>
              <a:t>(e.g. Theano, TensorFlow, LBANN-LL, etc.) </a:t>
            </a:r>
          </a:p>
        </p:txBody>
      </p:sp>
      <p:sp>
        <p:nvSpPr>
          <p:cNvPr id="10" name="Rectangle 9"/>
          <p:cNvSpPr/>
          <p:nvPr/>
        </p:nvSpPr>
        <p:spPr>
          <a:xfrm>
            <a:off x="404306" y="2694045"/>
            <a:ext cx="5729111" cy="112888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Network description, Execution scripting API</a:t>
            </a:r>
          </a:p>
          <a:p>
            <a:pPr algn="ctr" defTabSz="457200"/>
            <a:r>
              <a:rPr lang="en-US" dirty="0">
                <a:solidFill>
                  <a:srgbClr val="000000"/>
                </a:solidFill>
              </a:rPr>
              <a:t>(e.g. Keras, Mocha)</a:t>
            </a:r>
            <a:endParaRPr lang="en-US" dirty="0">
              <a:solidFill>
                <a:prstClr val="white"/>
              </a:solidFill>
            </a:endParaRPr>
          </a:p>
        </p:txBody>
      </p:sp>
      <p:sp>
        <p:nvSpPr>
          <p:cNvPr id="11" name="TextBox 10"/>
          <p:cNvSpPr txBox="1"/>
          <p:nvPr/>
        </p:nvSpPr>
        <p:spPr>
          <a:xfrm>
            <a:off x="6285118" y="1737391"/>
            <a:ext cx="2022285"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Workflow</a:t>
            </a:r>
          </a:p>
        </p:txBody>
      </p:sp>
      <p:sp>
        <p:nvSpPr>
          <p:cNvPr id="12" name="TextBox 11"/>
          <p:cNvSpPr txBox="1"/>
          <p:nvPr/>
        </p:nvSpPr>
        <p:spPr>
          <a:xfrm>
            <a:off x="6285089" y="3069264"/>
            <a:ext cx="1953736" cy="584776"/>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Scripting</a:t>
            </a:r>
          </a:p>
        </p:txBody>
      </p:sp>
      <p:sp>
        <p:nvSpPr>
          <p:cNvPr id="13" name="TextBox 12"/>
          <p:cNvSpPr txBox="1"/>
          <p:nvPr/>
        </p:nvSpPr>
        <p:spPr>
          <a:xfrm>
            <a:off x="6285089" y="4359122"/>
            <a:ext cx="1550424"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Engine</a:t>
            </a:r>
          </a:p>
        </p:txBody>
      </p:sp>
      <p:sp>
        <p:nvSpPr>
          <p:cNvPr id="14" name="TextBox 13"/>
          <p:cNvSpPr txBox="1"/>
          <p:nvPr/>
        </p:nvSpPr>
        <p:spPr>
          <a:xfrm>
            <a:off x="6285089" y="5635664"/>
            <a:ext cx="2646878" cy="584776"/>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Optimization</a:t>
            </a:r>
          </a:p>
        </p:txBody>
      </p:sp>
    </p:spTree>
    <p:extLst>
      <p:ext uri="{BB962C8B-B14F-4D97-AF65-F5344CB8AC3E}">
        <p14:creationId xmlns:p14="http://schemas.microsoft.com/office/powerpoint/2010/main" val="670193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CANDLE System </a:t>
            </a:r>
            <a:r>
              <a:rPr lang="en-US" dirty="0" smtClean="0"/>
              <a:t>Overview</a:t>
            </a:r>
            <a:endParaRPr lang="en-US" dirty="0"/>
          </a:p>
        </p:txBody>
      </p:sp>
      <p:sp>
        <p:nvSpPr>
          <p:cNvPr id="3" name="Content Placeholder 2"/>
          <p:cNvSpPr>
            <a:spLocks noGrp="1"/>
          </p:cNvSpPr>
          <p:nvPr>
            <p:ph idx="1"/>
          </p:nvPr>
        </p:nvSpPr>
        <p:spPr>
          <a:xfrm>
            <a:off x="457201" y="1699995"/>
            <a:ext cx="1225066" cy="4422776"/>
          </a:xfrm>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18</a:t>
            </a:fld>
            <a:endParaRPr lang="en-US" dirty="0"/>
          </a:p>
        </p:txBody>
      </p:sp>
      <p:sp>
        <p:nvSpPr>
          <p:cNvPr id="6" name="Rounded Rectangle 5"/>
          <p:cNvSpPr/>
          <p:nvPr/>
        </p:nvSpPr>
        <p:spPr>
          <a:xfrm>
            <a:off x="350378" y="3437863"/>
            <a:ext cx="3740727" cy="2176630"/>
          </a:xfrm>
          <a:prstGeom prst="roundRect">
            <a:avLst>
              <a:gd name="adj" fmla="val 4976"/>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b="1" dirty="0">
              <a:solidFill>
                <a:prstClr val="black">
                  <a:lumMod val="85000"/>
                  <a:lumOff val="15000"/>
                </a:prstClr>
              </a:solidFill>
            </a:endParaRPr>
          </a:p>
        </p:txBody>
      </p:sp>
      <p:sp>
        <p:nvSpPr>
          <p:cNvPr id="7" name="Rounded Rectangle 6"/>
          <p:cNvSpPr/>
          <p:nvPr/>
        </p:nvSpPr>
        <p:spPr>
          <a:xfrm>
            <a:off x="350378" y="1451392"/>
            <a:ext cx="3732653" cy="789943"/>
          </a:xfrm>
          <a:prstGeom prst="roundRect">
            <a:avLst/>
          </a:prstGeom>
          <a:solidFill>
            <a:schemeClr val="tx2">
              <a:lumMod val="20000"/>
              <a:lumOff val="80000"/>
            </a:schemeClr>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prstClr val="black">
                  <a:lumMod val="85000"/>
                  <a:lumOff val="15000"/>
                </a:prstClr>
              </a:solidFill>
            </a:endParaRPr>
          </a:p>
        </p:txBody>
      </p:sp>
      <p:sp>
        <p:nvSpPr>
          <p:cNvPr id="8" name="Rounded Rectangle 7"/>
          <p:cNvSpPr/>
          <p:nvPr/>
        </p:nvSpPr>
        <p:spPr>
          <a:xfrm>
            <a:off x="493376" y="3637620"/>
            <a:ext cx="3458972" cy="521336"/>
          </a:xfrm>
          <a:prstGeom prst="roundRect">
            <a:avLst/>
          </a:prstGeom>
          <a:solidFill>
            <a:schemeClr val="accent1">
              <a:lumMod val="40000"/>
              <a:lumOff val="60000"/>
            </a:schemeClr>
          </a:solidFill>
          <a:ln w="9525" cmpd="sng">
            <a:solidFill>
              <a:schemeClr val="accent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solidFill>
                  <a:prstClr val="black">
                    <a:lumMod val="85000"/>
                    <a:lumOff val="15000"/>
                  </a:prstClr>
                </a:solidFill>
              </a:rPr>
              <a:t>CANDLE Supervisor</a:t>
            </a:r>
          </a:p>
        </p:txBody>
      </p:sp>
      <p:sp>
        <p:nvSpPr>
          <p:cNvPr id="9" name="Rounded Rectangle 8"/>
          <p:cNvSpPr/>
          <p:nvPr/>
        </p:nvSpPr>
        <p:spPr>
          <a:xfrm>
            <a:off x="472894" y="4962531"/>
            <a:ext cx="3385833" cy="524027"/>
          </a:xfrm>
          <a:prstGeom prst="roundRect">
            <a:avLst/>
          </a:prstGeom>
          <a:solidFill>
            <a:srgbClr val="B9CDE5"/>
          </a:solidFill>
          <a:ln w="9525" cmpd="sng">
            <a:solidFill>
              <a:srgbClr val="25406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solidFill>
                  <a:prstClr val="black">
                    <a:lumMod val="85000"/>
                    <a:lumOff val="15000"/>
                  </a:prstClr>
                </a:solidFill>
              </a:rPr>
              <a:t>Workflow Manager</a:t>
            </a:r>
          </a:p>
          <a:p>
            <a:pPr algn="ctr"/>
            <a:r>
              <a:rPr lang="en-US" sz="1100" dirty="0">
                <a:solidFill>
                  <a:prstClr val="black">
                    <a:lumMod val="85000"/>
                    <a:lumOff val="15000"/>
                  </a:prstClr>
                </a:solidFill>
              </a:rPr>
              <a:t>(Swift-T EMEWS)</a:t>
            </a:r>
          </a:p>
        </p:txBody>
      </p:sp>
      <p:sp>
        <p:nvSpPr>
          <p:cNvPr id="10" name="Rounded Rectangle 9"/>
          <p:cNvSpPr/>
          <p:nvPr/>
        </p:nvSpPr>
        <p:spPr>
          <a:xfrm>
            <a:off x="350378" y="5845009"/>
            <a:ext cx="3724580" cy="835623"/>
          </a:xfrm>
          <a:prstGeom prst="roundRect">
            <a:avLst/>
          </a:prstGeom>
          <a:solidFill>
            <a:schemeClr val="accent3">
              <a:lumMod val="20000"/>
              <a:lumOff val="80000"/>
            </a:scheme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b="1" dirty="0">
              <a:solidFill>
                <a:prstClr val="black">
                  <a:lumMod val="85000"/>
                  <a:lumOff val="15000"/>
                </a:prstClr>
              </a:solidFill>
            </a:endParaRPr>
          </a:p>
        </p:txBody>
      </p:sp>
      <p:sp>
        <p:nvSpPr>
          <p:cNvPr id="11" name="Rounded Rectangle 10"/>
          <p:cNvSpPr/>
          <p:nvPr/>
        </p:nvSpPr>
        <p:spPr>
          <a:xfrm>
            <a:off x="342304" y="2339338"/>
            <a:ext cx="3732654" cy="960664"/>
          </a:xfrm>
          <a:prstGeom prst="roundRect">
            <a:avLst/>
          </a:prstGeom>
          <a:solidFill>
            <a:srgbClr val="C6D9F1"/>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prstClr val="black">
                  <a:lumMod val="85000"/>
                  <a:lumOff val="15000"/>
                </a:prstClr>
              </a:solidFill>
            </a:endParaRPr>
          </a:p>
        </p:txBody>
      </p:sp>
      <p:sp>
        <p:nvSpPr>
          <p:cNvPr id="12" name="Rounded Rectangle 11"/>
          <p:cNvSpPr/>
          <p:nvPr/>
        </p:nvSpPr>
        <p:spPr>
          <a:xfrm>
            <a:off x="535342" y="5800468"/>
            <a:ext cx="1010544" cy="611344"/>
          </a:xfrm>
          <a:prstGeom prst="roundRect">
            <a:avLst/>
          </a:prstGeom>
          <a:solidFill>
            <a:schemeClr val="accent3">
              <a:lumMod val="60000"/>
              <a:lumOff val="4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prstClr val="black">
                    <a:lumMod val="85000"/>
                    <a:lumOff val="15000"/>
                  </a:prstClr>
                </a:solidFill>
              </a:rPr>
              <a:t>ALCF </a:t>
            </a:r>
          </a:p>
          <a:p>
            <a:pPr algn="ctr"/>
            <a:r>
              <a:rPr lang="en-US" sz="1100" dirty="0">
                <a:solidFill>
                  <a:prstClr val="black">
                    <a:lumMod val="85000"/>
                    <a:lumOff val="15000"/>
                  </a:prstClr>
                </a:solidFill>
              </a:rPr>
              <a:t>Theta, Cooley</a:t>
            </a:r>
          </a:p>
        </p:txBody>
      </p:sp>
      <p:sp>
        <p:nvSpPr>
          <p:cNvPr id="13" name="Rounded Rectangle 12"/>
          <p:cNvSpPr/>
          <p:nvPr/>
        </p:nvSpPr>
        <p:spPr>
          <a:xfrm>
            <a:off x="1643691" y="5800469"/>
            <a:ext cx="1011773" cy="611343"/>
          </a:xfrm>
          <a:prstGeom prst="roundRect">
            <a:avLst/>
          </a:prstGeom>
          <a:solidFill>
            <a:srgbClr val="C3D69B"/>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prstClr val="black">
                    <a:lumMod val="85000"/>
                    <a:lumOff val="15000"/>
                  </a:prstClr>
                </a:solidFill>
              </a:rPr>
              <a:t>NERSC</a:t>
            </a:r>
          </a:p>
          <a:p>
            <a:pPr algn="ctr"/>
            <a:r>
              <a:rPr lang="en-US" sz="1100" dirty="0">
                <a:solidFill>
                  <a:prstClr val="black">
                    <a:lumMod val="85000"/>
                    <a:lumOff val="15000"/>
                  </a:prstClr>
                </a:solidFill>
              </a:rPr>
              <a:t>Cori</a:t>
            </a:r>
          </a:p>
        </p:txBody>
      </p:sp>
      <p:sp>
        <p:nvSpPr>
          <p:cNvPr id="14" name="Rounded Rectangle 13"/>
          <p:cNvSpPr/>
          <p:nvPr/>
        </p:nvSpPr>
        <p:spPr>
          <a:xfrm>
            <a:off x="2757113" y="5800469"/>
            <a:ext cx="1101614" cy="611343"/>
          </a:xfrm>
          <a:prstGeom prst="roundRect">
            <a:avLst/>
          </a:prstGeom>
          <a:solidFill>
            <a:srgbClr val="C3D69B"/>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prstClr val="black">
                    <a:lumMod val="85000"/>
                    <a:lumOff val="15000"/>
                  </a:prstClr>
                </a:solidFill>
              </a:rPr>
              <a:t>OLCF</a:t>
            </a:r>
          </a:p>
          <a:p>
            <a:pPr algn="ctr"/>
            <a:r>
              <a:rPr lang="en-US" sz="1100" dirty="0">
                <a:solidFill>
                  <a:prstClr val="black">
                    <a:lumMod val="85000"/>
                    <a:lumOff val="15000"/>
                  </a:prstClr>
                </a:solidFill>
              </a:rPr>
              <a:t>Titan, </a:t>
            </a:r>
            <a:r>
              <a:rPr lang="en-US" sz="1100" dirty="0" err="1" smtClean="0">
                <a:solidFill>
                  <a:prstClr val="black">
                    <a:lumMod val="85000"/>
                    <a:lumOff val="15000"/>
                  </a:prstClr>
                </a:solidFill>
              </a:rPr>
              <a:t>SummitDev</a:t>
            </a:r>
            <a:endParaRPr lang="en-US" sz="1100" dirty="0">
              <a:solidFill>
                <a:prstClr val="black">
                  <a:lumMod val="85000"/>
                  <a:lumOff val="15000"/>
                </a:prstClr>
              </a:solidFill>
            </a:endParaRPr>
          </a:p>
        </p:txBody>
      </p:sp>
      <p:sp>
        <p:nvSpPr>
          <p:cNvPr id="15" name="Rounded Rectangle 14"/>
          <p:cNvSpPr/>
          <p:nvPr/>
        </p:nvSpPr>
        <p:spPr>
          <a:xfrm>
            <a:off x="492677" y="4275914"/>
            <a:ext cx="3366049" cy="594512"/>
          </a:xfrm>
          <a:prstGeom prst="roundRect">
            <a:avLst/>
          </a:prstGeom>
          <a:solidFill>
            <a:srgbClr val="B9CDE5"/>
          </a:solidFill>
          <a:ln w="9525" cmpd="sng">
            <a:solidFill>
              <a:srgbClr val="2540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solidFill>
                  <a:prstClr val="black">
                    <a:lumMod val="85000"/>
                    <a:lumOff val="15000"/>
                  </a:prstClr>
                </a:solidFill>
              </a:rPr>
              <a:t>Hyperparameter Optimization Frameworks</a:t>
            </a:r>
          </a:p>
          <a:p>
            <a:pPr algn="ctr"/>
            <a:r>
              <a:rPr lang="en-US" sz="1100" dirty="0" err="1">
                <a:solidFill>
                  <a:prstClr val="black">
                    <a:lumMod val="85000"/>
                    <a:lumOff val="15000"/>
                  </a:prstClr>
                </a:solidFill>
              </a:rPr>
              <a:t>Hyperopt</a:t>
            </a:r>
            <a:r>
              <a:rPr lang="en-US" sz="1100" dirty="0">
                <a:solidFill>
                  <a:prstClr val="black">
                    <a:lumMod val="85000"/>
                    <a:lumOff val="15000"/>
                  </a:prstClr>
                </a:solidFill>
              </a:rPr>
              <a:t>, </a:t>
            </a:r>
            <a:r>
              <a:rPr lang="en-US" sz="1100" dirty="0" err="1">
                <a:solidFill>
                  <a:prstClr val="black">
                    <a:lumMod val="85000"/>
                    <a:lumOff val="15000"/>
                  </a:prstClr>
                </a:solidFill>
              </a:rPr>
              <a:t>mlrMBO</a:t>
            </a:r>
            <a:r>
              <a:rPr lang="en-US" sz="1100" dirty="0">
                <a:solidFill>
                  <a:prstClr val="black">
                    <a:lumMod val="85000"/>
                    <a:lumOff val="15000"/>
                  </a:prstClr>
                </a:solidFill>
              </a:rPr>
              <a:t>, Spearmint</a:t>
            </a:r>
          </a:p>
        </p:txBody>
      </p:sp>
      <p:cxnSp>
        <p:nvCxnSpPr>
          <p:cNvPr id="20" name="Elbow Connector 19"/>
          <p:cNvCxnSpPr>
            <a:stCxn id="10" idx="3"/>
            <a:endCxn id="26" idx="1"/>
          </p:cNvCxnSpPr>
          <p:nvPr/>
        </p:nvCxnSpPr>
        <p:spPr>
          <a:xfrm flipV="1">
            <a:off x="4074958" y="5366698"/>
            <a:ext cx="462512" cy="896123"/>
          </a:xfrm>
          <a:prstGeom prst="bentConnector3">
            <a:avLst>
              <a:gd name="adj1" fmla="val 35218"/>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4372553" y="2200838"/>
            <a:ext cx="2528042" cy="3751275"/>
            <a:chOff x="4315007" y="1417520"/>
            <a:chExt cx="2528042" cy="3751275"/>
          </a:xfrm>
        </p:grpSpPr>
        <p:sp>
          <p:nvSpPr>
            <p:cNvPr id="22" name="Rounded Rectangle 21"/>
            <p:cNvSpPr/>
            <p:nvPr/>
          </p:nvSpPr>
          <p:spPr>
            <a:xfrm>
              <a:off x="4315007" y="1747942"/>
              <a:ext cx="2528042" cy="3420853"/>
            </a:xfrm>
            <a:prstGeom prst="roundRect">
              <a:avLst>
                <a:gd name="adj" fmla="val 4976"/>
              </a:avLst>
            </a:prstGeom>
            <a:solidFill>
              <a:schemeClr val="accent5">
                <a:lumMod val="20000"/>
                <a:lumOff val="80000"/>
              </a:schemeClr>
            </a:solidFill>
            <a:ln>
              <a:solidFill>
                <a:schemeClr val="accent5">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b="1" dirty="0">
                <a:solidFill>
                  <a:prstClr val="black">
                    <a:lumMod val="85000"/>
                    <a:lumOff val="15000"/>
                  </a:prstClr>
                </a:solidFill>
              </a:endParaRPr>
            </a:p>
          </p:txBody>
        </p:sp>
        <p:sp>
          <p:nvSpPr>
            <p:cNvPr id="23" name="Magnetic Disk 25"/>
            <p:cNvSpPr/>
            <p:nvPr/>
          </p:nvSpPr>
          <p:spPr>
            <a:xfrm>
              <a:off x="4405214" y="2234497"/>
              <a:ext cx="1029484" cy="1760946"/>
            </a:xfrm>
            <a:prstGeom prst="flowChartMagneticDisk">
              <a:avLst/>
            </a:prstGeom>
            <a:solidFill>
              <a:schemeClr val="accent5">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prstClr val="black">
                      <a:lumMod val="85000"/>
                      <a:lumOff val="15000"/>
                    </a:prstClr>
                  </a:solidFill>
                </a:rPr>
                <a:t>Benchmarks</a:t>
              </a:r>
            </a:p>
            <a:p>
              <a:pPr algn="ctr"/>
              <a:r>
                <a:rPr lang="en-US" sz="1100" dirty="0">
                  <a:solidFill>
                    <a:prstClr val="black">
                      <a:lumMod val="85000"/>
                      <a:lumOff val="15000"/>
                    </a:prstClr>
                  </a:solidFill>
                </a:rPr>
                <a:t>Datasets</a:t>
              </a:r>
            </a:p>
            <a:p>
              <a:pPr algn="ctr"/>
              <a:r>
                <a:rPr lang="en-US" sz="1100" dirty="0">
                  <a:solidFill>
                    <a:prstClr val="black">
                      <a:lumMod val="85000"/>
                      <a:lumOff val="15000"/>
                    </a:prstClr>
                  </a:solidFill>
                </a:rPr>
                <a:t>Models</a:t>
              </a:r>
            </a:p>
            <a:p>
              <a:pPr algn="ctr"/>
              <a:r>
                <a:rPr lang="en-US" sz="1100" dirty="0">
                  <a:solidFill>
                    <a:prstClr val="black">
                      <a:lumMod val="85000"/>
                      <a:lumOff val="15000"/>
                    </a:prstClr>
                  </a:solidFill>
                </a:rPr>
                <a:t>Experiments</a:t>
              </a:r>
            </a:p>
            <a:p>
              <a:pPr algn="ctr"/>
              <a:r>
                <a:rPr lang="en-US" sz="1100" dirty="0">
                  <a:solidFill>
                    <a:prstClr val="black">
                      <a:lumMod val="85000"/>
                      <a:lumOff val="15000"/>
                    </a:prstClr>
                  </a:solidFill>
                </a:rPr>
                <a:t>Runs</a:t>
              </a:r>
            </a:p>
          </p:txBody>
        </p:sp>
        <p:sp>
          <p:nvSpPr>
            <p:cNvPr id="24" name="TextBox 23"/>
            <p:cNvSpPr txBox="1"/>
            <p:nvPr/>
          </p:nvSpPr>
          <p:spPr>
            <a:xfrm>
              <a:off x="4405992" y="1858714"/>
              <a:ext cx="1029484" cy="282776"/>
            </a:xfrm>
            <a:prstGeom prst="rect">
              <a:avLst/>
            </a:prstGeom>
            <a:noFill/>
          </p:spPr>
          <p:txBody>
            <a:bodyPr wrap="none" rtlCol="0">
              <a:spAutoFit/>
            </a:bodyPr>
            <a:lstStyle/>
            <a:p>
              <a:r>
                <a:rPr lang="en-US" sz="1200" b="1" dirty="0">
                  <a:solidFill>
                    <a:prstClr val="black"/>
                  </a:solidFill>
                </a:rPr>
                <a:t>Metadata Store</a:t>
              </a:r>
            </a:p>
          </p:txBody>
        </p:sp>
        <p:sp>
          <p:nvSpPr>
            <p:cNvPr id="25" name="TextBox 24"/>
            <p:cNvSpPr txBox="1"/>
            <p:nvPr/>
          </p:nvSpPr>
          <p:spPr>
            <a:xfrm>
              <a:off x="5589704" y="1858714"/>
              <a:ext cx="1065727" cy="282776"/>
            </a:xfrm>
            <a:prstGeom prst="rect">
              <a:avLst/>
            </a:prstGeom>
            <a:noFill/>
          </p:spPr>
          <p:txBody>
            <a:bodyPr wrap="square" rtlCol="0">
              <a:spAutoFit/>
            </a:bodyPr>
            <a:lstStyle/>
            <a:p>
              <a:pPr algn="ctr"/>
              <a:r>
                <a:rPr lang="en-US" sz="1200" b="1" dirty="0">
                  <a:solidFill>
                    <a:prstClr val="black"/>
                  </a:solidFill>
                </a:rPr>
                <a:t>Model Store</a:t>
              </a:r>
            </a:p>
          </p:txBody>
        </p:sp>
        <p:sp>
          <p:nvSpPr>
            <p:cNvPr id="26" name="Rounded Rectangle 25"/>
            <p:cNvSpPr/>
            <p:nvPr/>
          </p:nvSpPr>
          <p:spPr>
            <a:xfrm>
              <a:off x="4479924" y="4303008"/>
              <a:ext cx="2175507" cy="560744"/>
            </a:xfrm>
            <a:prstGeom prst="roundRect">
              <a:avLst/>
            </a:prstGeom>
            <a:solidFill>
              <a:schemeClr val="accent5">
                <a:lumMod val="75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prstClr val="black">
                      <a:lumMod val="85000"/>
                      <a:lumOff val="15000"/>
                    </a:prstClr>
                  </a:solidFill>
                </a:rPr>
                <a:t>Data API</a:t>
              </a:r>
            </a:p>
          </p:txBody>
        </p:sp>
        <p:grpSp>
          <p:nvGrpSpPr>
            <p:cNvPr id="27" name="Group 26"/>
            <p:cNvGrpSpPr/>
            <p:nvPr/>
          </p:nvGrpSpPr>
          <p:grpSpPr>
            <a:xfrm>
              <a:off x="5517885" y="2219305"/>
              <a:ext cx="1243135" cy="1708364"/>
              <a:chOff x="6376079" y="2179901"/>
              <a:chExt cx="1436479" cy="1673461"/>
            </a:xfrm>
          </p:grpSpPr>
          <p:sp>
            <p:nvSpPr>
              <p:cNvPr id="31" name="Rounded Rectangle 30"/>
              <p:cNvSpPr/>
              <p:nvPr/>
            </p:nvSpPr>
            <p:spPr>
              <a:xfrm>
                <a:off x="6376079" y="2179901"/>
                <a:ext cx="1436479" cy="1673461"/>
              </a:xfrm>
              <a:prstGeom prst="roundRect">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Multidocument 26"/>
              <p:cNvSpPr/>
              <p:nvPr/>
            </p:nvSpPr>
            <p:spPr>
              <a:xfrm>
                <a:off x="6459068" y="2297171"/>
                <a:ext cx="1263817" cy="618156"/>
              </a:xfrm>
              <a:prstGeom prst="flowChartMultidocument">
                <a:avLst/>
              </a:prstGeom>
              <a:solidFill>
                <a:srgbClr val="93CDDD"/>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prstClr val="black">
                        <a:lumMod val="85000"/>
                        <a:lumOff val="15000"/>
                      </a:prstClr>
                    </a:solidFill>
                  </a:rPr>
                  <a:t>Model Descriptions</a:t>
                </a:r>
              </a:p>
            </p:txBody>
          </p:sp>
          <p:sp>
            <p:nvSpPr>
              <p:cNvPr id="33" name="Multidocument 33"/>
              <p:cNvSpPr/>
              <p:nvPr/>
            </p:nvSpPr>
            <p:spPr>
              <a:xfrm>
                <a:off x="6459068" y="3113810"/>
                <a:ext cx="1263817" cy="618156"/>
              </a:xfrm>
              <a:prstGeom prst="flowChartMultidocument">
                <a:avLst/>
              </a:prstGeom>
              <a:solidFill>
                <a:srgbClr val="93CDDD"/>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prstClr val="black">
                        <a:lumMod val="85000"/>
                        <a:lumOff val="15000"/>
                      </a:prstClr>
                    </a:solidFill>
                  </a:rPr>
                  <a:t>Model Weights</a:t>
                </a:r>
              </a:p>
            </p:txBody>
          </p:sp>
        </p:grpSp>
        <p:cxnSp>
          <p:nvCxnSpPr>
            <p:cNvPr id="28" name="Straight Arrow Connector 27"/>
            <p:cNvCxnSpPr/>
            <p:nvPr/>
          </p:nvCxnSpPr>
          <p:spPr>
            <a:xfrm>
              <a:off x="4915238" y="3959767"/>
              <a:ext cx="5496" cy="375352"/>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148161" y="3927669"/>
              <a:ext cx="5496" cy="375352"/>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000622" y="1417520"/>
              <a:ext cx="1153035" cy="282776"/>
            </a:xfrm>
            <a:prstGeom prst="rect">
              <a:avLst/>
            </a:prstGeom>
            <a:noFill/>
          </p:spPr>
          <p:txBody>
            <a:bodyPr wrap="none" rtlCol="0">
              <a:spAutoFit/>
            </a:bodyPr>
            <a:lstStyle/>
            <a:p>
              <a:r>
                <a:rPr lang="en-US" sz="1200" b="1" dirty="0">
                  <a:solidFill>
                    <a:prstClr val="black"/>
                  </a:solidFill>
                </a:rPr>
                <a:t>CANDLE Database</a:t>
              </a:r>
            </a:p>
          </p:txBody>
        </p:sp>
      </p:grpSp>
      <p:cxnSp>
        <p:nvCxnSpPr>
          <p:cNvPr id="34" name="Elbow Connector 33"/>
          <p:cNvCxnSpPr>
            <a:stCxn id="8" idx="3"/>
            <a:endCxn id="26" idx="1"/>
          </p:cNvCxnSpPr>
          <p:nvPr/>
        </p:nvCxnSpPr>
        <p:spPr>
          <a:xfrm>
            <a:off x="3952348" y="3898288"/>
            <a:ext cx="585122" cy="1468410"/>
          </a:xfrm>
          <a:prstGeom prst="bentConnector3">
            <a:avLst>
              <a:gd name="adj1" fmla="val 50000"/>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7278255" y="2642032"/>
            <a:ext cx="1668735" cy="3135011"/>
            <a:chOff x="7143914" y="1413398"/>
            <a:chExt cx="2000086" cy="3757511"/>
          </a:xfrm>
        </p:grpSpPr>
        <p:sp>
          <p:nvSpPr>
            <p:cNvPr id="36" name="Rounded Rectangle 35"/>
            <p:cNvSpPr/>
            <p:nvPr/>
          </p:nvSpPr>
          <p:spPr>
            <a:xfrm>
              <a:off x="7143914" y="1750056"/>
              <a:ext cx="2000086" cy="3420853"/>
            </a:xfrm>
            <a:prstGeom prst="roundRect">
              <a:avLst>
                <a:gd name="adj" fmla="val 4976"/>
              </a:avLst>
            </a:prstGeom>
            <a:solidFill>
              <a:schemeClr val="accent6">
                <a:lumMod val="20000"/>
                <a:lumOff val="80000"/>
              </a:schemeClr>
            </a:solidFill>
            <a:ln>
              <a:solidFill>
                <a:schemeClr val="accent6"/>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b="1" dirty="0">
                <a:solidFill>
                  <a:prstClr val="black">
                    <a:lumMod val="85000"/>
                    <a:lumOff val="15000"/>
                  </a:prstClr>
                </a:solidFill>
              </a:endParaRPr>
            </a:p>
          </p:txBody>
        </p:sp>
        <p:sp>
          <p:nvSpPr>
            <p:cNvPr id="37" name="TextBox 36"/>
            <p:cNvSpPr txBox="1"/>
            <p:nvPr/>
          </p:nvSpPr>
          <p:spPr>
            <a:xfrm>
              <a:off x="7143915" y="1413398"/>
              <a:ext cx="2000085" cy="332001"/>
            </a:xfrm>
            <a:prstGeom prst="rect">
              <a:avLst/>
            </a:prstGeom>
            <a:noFill/>
          </p:spPr>
          <p:txBody>
            <a:bodyPr wrap="square" rtlCol="0">
              <a:spAutoFit/>
            </a:bodyPr>
            <a:lstStyle/>
            <a:p>
              <a:pPr algn="ctr"/>
              <a:r>
                <a:rPr lang="en-US" sz="1200" b="1" dirty="0">
                  <a:solidFill>
                    <a:prstClr val="black"/>
                  </a:solidFill>
                </a:rPr>
                <a:t>Integrator Website</a:t>
              </a:r>
            </a:p>
          </p:txBody>
        </p:sp>
        <p:pic>
          <p:nvPicPr>
            <p:cNvPr id="38" name="Picture 37"/>
            <p:cNvPicPr>
              <a:picLocks noChangeAspect="1"/>
            </p:cNvPicPr>
            <p:nvPr/>
          </p:nvPicPr>
          <p:blipFill>
            <a:blip r:embed="rId2"/>
            <a:stretch>
              <a:fillRect/>
            </a:stretch>
          </p:blipFill>
          <p:spPr>
            <a:xfrm>
              <a:off x="7293092" y="3604602"/>
              <a:ext cx="1653899" cy="1409782"/>
            </a:xfrm>
            <a:prstGeom prst="rect">
              <a:avLst/>
            </a:prstGeom>
          </p:spPr>
        </p:pic>
        <p:pic>
          <p:nvPicPr>
            <p:cNvPr id="39" name="Picture 38"/>
            <p:cNvPicPr>
              <a:picLocks noChangeAspect="1"/>
            </p:cNvPicPr>
            <p:nvPr/>
          </p:nvPicPr>
          <p:blipFill>
            <a:blip r:embed="rId3"/>
            <a:stretch>
              <a:fillRect/>
            </a:stretch>
          </p:blipFill>
          <p:spPr>
            <a:xfrm>
              <a:off x="7293092" y="1868104"/>
              <a:ext cx="1653899" cy="1569145"/>
            </a:xfrm>
            <a:prstGeom prst="rect">
              <a:avLst/>
            </a:prstGeom>
          </p:spPr>
        </p:pic>
      </p:grpSp>
      <p:cxnSp>
        <p:nvCxnSpPr>
          <p:cNvPr id="40" name="Elbow Connector 39"/>
          <p:cNvCxnSpPr>
            <a:stCxn id="26" idx="3"/>
            <a:endCxn id="36" idx="1"/>
          </p:cNvCxnSpPr>
          <p:nvPr/>
        </p:nvCxnSpPr>
        <p:spPr>
          <a:xfrm flipV="1">
            <a:off x="6712977" y="4349980"/>
            <a:ext cx="565278" cy="1016718"/>
          </a:xfrm>
          <a:prstGeom prst="bentConnector3">
            <a:avLst>
              <a:gd name="adj1" fmla="val 50000"/>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2304" y="6411812"/>
            <a:ext cx="3740727" cy="282776"/>
          </a:xfrm>
          <a:prstGeom prst="rect">
            <a:avLst/>
          </a:prstGeom>
          <a:noFill/>
        </p:spPr>
        <p:txBody>
          <a:bodyPr wrap="square" rtlCol="0">
            <a:spAutoFit/>
          </a:bodyPr>
          <a:lstStyle/>
          <a:p>
            <a:pPr algn="ctr"/>
            <a:r>
              <a:rPr lang="en-US" sz="1200" b="1" dirty="0">
                <a:solidFill>
                  <a:prstClr val="black"/>
                </a:solidFill>
              </a:rPr>
              <a:t>Hardware Resources</a:t>
            </a:r>
          </a:p>
        </p:txBody>
      </p:sp>
      <p:sp>
        <p:nvSpPr>
          <p:cNvPr id="43" name="Document 68"/>
          <p:cNvSpPr/>
          <p:nvPr/>
        </p:nvSpPr>
        <p:spPr>
          <a:xfrm>
            <a:off x="631179" y="2707571"/>
            <a:ext cx="898019" cy="434945"/>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Benchmark Spec</a:t>
            </a:r>
          </a:p>
        </p:txBody>
      </p:sp>
      <p:sp>
        <p:nvSpPr>
          <p:cNvPr id="44" name="Document 84"/>
          <p:cNvSpPr/>
          <p:nvPr/>
        </p:nvSpPr>
        <p:spPr>
          <a:xfrm>
            <a:off x="1682266" y="2707571"/>
            <a:ext cx="1171316" cy="434945"/>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Hyperparameter Spec</a:t>
            </a:r>
          </a:p>
        </p:txBody>
      </p:sp>
      <p:sp>
        <p:nvSpPr>
          <p:cNvPr id="45" name="Document 85"/>
          <p:cNvSpPr/>
          <p:nvPr/>
        </p:nvSpPr>
        <p:spPr>
          <a:xfrm>
            <a:off x="3086837" y="2707571"/>
            <a:ext cx="798116" cy="422920"/>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Hardware Spec</a:t>
            </a:r>
          </a:p>
        </p:txBody>
      </p:sp>
      <p:sp>
        <p:nvSpPr>
          <p:cNvPr id="49" name="TextBox 48"/>
          <p:cNvSpPr txBox="1"/>
          <p:nvPr/>
        </p:nvSpPr>
        <p:spPr>
          <a:xfrm>
            <a:off x="342305" y="2380304"/>
            <a:ext cx="3748800" cy="276999"/>
          </a:xfrm>
          <a:prstGeom prst="rect">
            <a:avLst/>
          </a:prstGeom>
          <a:noFill/>
        </p:spPr>
        <p:txBody>
          <a:bodyPr wrap="square" rtlCol="0">
            <a:spAutoFit/>
          </a:bodyPr>
          <a:lstStyle/>
          <a:p>
            <a:pPr algn="ctr"/>
            <a:r>
              <a:rPr lang="en-US" sz="1200" b="1" dirty="0">
                <a:solidFill>
                  <a:prstClr val="black"/>
                </a:solidFill>
              </a:rPr>
              <a:t>CANDLE Specifications</a:t>
            </a:r>
          </a:p>
        </p:txBody>
      </p:sp>
      <p:sp>
        <p:nvSpPr>
          <p:cNvPr id="50" name="TextBox 49"/>
          <p:cNvSpPr txBox="1"/>
          <p:nvPr/>
        </p:nvSpPr>
        <p:spPr>
          <a:xfrm>
            <a:off x="350379" y="1455654"/>
            <a:ext cx="3724580" cy="276999"/>
          </a:xfrm>
          <a:prstGeom prst="rect">
            <a:avLst/>
          </a:prstGeom>
          <a:noFill/>
        </p:spPr>
        <p:txBody>
          <a:bodyPr wrap="square" rtlCol="0">
            <a:spAutoFit/>
          </a:bodyPr>
          <a:lstStyle/>
          <a:p>
            <a:pPr algn="ctr"/>
            <a:r>
              <a:rPr lang="en-US" sz="1200" b="1" dirty="0">
                <a:solidFill>
                  <a:prstClr val="black"/>
                </a:solidFill>
              </a:rPr>
              <a:t>ML/DL Benchmarks</a:t>
            </a:r>
          </a:p>
        </p:txBody>
      </p:sp>
      <p:sp>
        <p:nvSpPr>
          <p:cNvPr id="51" name="Multidocument 142"/>
          <p:cNvSpPr/>
          <p:nvPr/>
        </p:nvSpPr>
        <p:spPr>
          <a:xfrm>
            <a:off x="622239" y="1834525"/>
            <a:ext cx="935771" cy="35612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prstClr val="black">
                    <a:lumMod val="85000"/>
                    <a:lumOff val="15000"/>
                  </a:prstClr>
                </a:solidFill>
              </a:rPr>
              <a:t>Pilot 1</a:t>
            </a:r>
          </a:p>
        </p:txBody>
      </p:sp>
      <p:sp>
        <p:nvSpPr>
          <p:cNvPr id="52" name="Multidocument 145"/>
          <p:cNvSpPr/>
          <p:nvPr/>
        </p:nvSpPr>
        <p:spPr>
          <a:xfrm>
            <a:off x="1750834" y="1808865"/>
            <a:ext cx="935771" cy="35612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prstClr val="black">
                    <a:lumMod val="85000"/>
                    <a:lumOff val="15000"/>
                  </a:prstClr>
                </a:solidFill>
              </a:rPr>
              <a:t>Pilot 2</a:t>
            </a:r>
          </a:p>
        </p:txBody>
      </p:sp>
      <p:sp>
        <p:nvSpPr>
          <p:cNvPr id="53" name="Multidocument 146"/>
          <p:cNvSpPr/>
          <p:nvPr/>
        </p:nvSpPr>
        <p:spPr>
          <a:xfrm>
            <a:off x="2926148" y="1783205"/>
            <a:ext cx="935771" cy="35612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prstClr val="black">
                    <a:lumMod val="85000"/>
                    <a:lumOff val="15000"/>
                  </a:prstClr>
                </a:solidFill>
              </a:rPr>
              <a:t>Pilot 3</a:t>
            </a:r>
          </a:p>
        </p:txBody>
      </p:sp>
    </p:spTree>
    <p:extLst>
      <p:ext uri="{BB962C8B-B14F-4D97-AF65-F5344CB8AC3E}">
        <p14:creationId xmlns:p14="http://schemas.microsoft.com/office/powerpoint/2010/main" val="238674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EMEWS: Extreme-scale model exploration workflows in Swift/T</a:t>
            </a:r>
            <a:endParaRPr lang="en-US" dirty="0"/>
          </a:p>
        </p:txBody>
      </p:sp>
      <p:sp>
        <p:nvSpPr>
          <p:cNvPr id="3" name="Content Placeholder 2"/>
          <p:cNvSpPr>
            <a:spLocks noGrp="1"/>
          </p:cNvSpPr>
          <p:nvPr>
            <p:ph idx="1"/>
          </p:nvPr>
        </p:nvSpPr>
        <p:spPr>
          <a:xfrm>
            <a:off x="457200" y="1506071"/>
            <a:ext cx="8372901" cy="4491773"/>
          </a:xfrm>
        </p:spPr>
        <p:txBody>
          <a:bodyPr/>
          <a:lstStyle/>
          <a:p>
            <a:r>
              <a:rPr lang="en-US" dirty="0"/>
              <a:t>To query the state of the EA, we designate one worker on location L for exclusive use by DEAP. </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solidFill>
                  <a:srgbClr val="0B1F8F"/>
                </a:solidFill>
                <a:hlinkClick r:id="rId2"/>
              </a:rPr>
              <a:t>http</a:t>
            </a:r>
            <a:r>
              <a:rPr lang="en-US" dirty="0">
                <a:solidFill>
                  <a:srgbClr val="0B1F8F"/>
                </a:solidFill>
                <a:hlinkClick r:id="rId2"/>
              </a:rPr>
              <a:t>://www.mcs.anl.gov/~</a:t>
            </a:r>
            <a:r>
              <a:rPr lang="en-US" dirty="0" smtClean="0">
                <a:solidFill>
                  <a:srgbClr val="0B1F8F"/>
                </a:solidFill>
                <a:hlinkClick r:id="rId2"/>
              </a:rPr>
              <a:t>emews/tutorial</a:t>
            </a:r>
            <a:endParaRPr lang="en-US" dirty="0">
              <a:solidFill>
                <a:srgbClr val="0B1F8F"/>
              </a:solidFill>
            </a:endParaRPr>
          </a:p>
          <a:p>
            <a:endParaRPr lang="en-US" dirty="0"/>
          </a:p>
          <a:p>
            <a:endParaRPr lang="en-US" dirty="0"/>
          </a:p>
          <a:p>
            <a:pPr lvl="1"/>
            <a:endParaRPr lang="en-US" dirty="0"/>
          </a:p>
          <a:p>
            <a:pPr lvl="1"/>
            <a:endParaRPr lang="en-US" dirty="0"/>
          </a:p>
          <a:p>
            <a:endParaRPr lang="en-US" dirty="0"/>
          </a:p>
          <a:p>
            <a:endParaRPr lang="en-US" dirty="0"/>
          </a:p>
          <a:p>
            <a:endParaRPr lang="en-US" dirty="0"/>
          </a:p>
          <a:p>
            <a:endParaRPr lang="en-US" dirty="0"/>
          </a:p>
          <a:p>
            <a:pPr lvl="1"/>
            <a:endParaRPr lang="en-US" dirty="0"/>
          </a:p>
          <a:p>
            <a:endParaRPr lang="en-US" dirty="0"/>
          </a:p>
          <a:p>
            <a:endParaRPr lang="en-US" dirty="0"/>
          </a:p>
          <a:p>
            <a:pPr lvl="1"/>
            <a:endParaRPr lang="en-US" dirty="0"/>
          </a:p>
          <a:p>
            <a:endParaRPr lang="en-US" dirty="0"/>
          </a:p>
          <a:p>
            <a:endParaRPr lang="en-US" dirty="0"/>
          </a:p>
          <a:p>
            <a:pPr lvl="1"/>
            <a:endParaRPr lang="en-US" dirty="0"/>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19</a:t>
            </a:fld>
            <a:endParaRPr lang="en-US" dirty="0"/>
          </a:p>
        </p:txBody>
      </p:sp>
      <p:sp>
        <p:nvSpPr>
          <p:cNvPr id="6" name="Content Placeholder 2"/>
          <p:cNvSpPr txBox="1">
            <a:spLocks/>
          </p:cNvSpPr>
          <p:nvPr/>
        </p:nvSpPr>
        <p:spPr>
          <a:xfrm>
            <a:off x="457200" y="1417638"/>
            <a:ext cx="8229600" cy="5075237"/>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34" y="2516246"/>
            <a:ext cx="7408843" cy="3413007"/>
          </a:xfrm>
          <a:prstGeom prst="rect">
            <a:avLst/>
          </a:prstGeom>
        </p:spPr>
      </p:pic>
    </p:spTree>
    <p:extLst>
      <p:ext uri="{BB962C8B-B14F-4D97-AF65-F5344CB8AC3E}">
        <p14:creationId xmlns:p14="http://schemas.microsoft.com/office/powerpoint/2010/main" val="1888836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US" dirty="0"/>
          </a:p>
        </p:txBody>
      </p:sp>
      <p:sp>
        <p:nvSpPr>
          <p:cNvPr id="3" name="Content Placeholder 2"/>
          <p:cNvSpPr>
            <a:spLocks noGrp="1"/>
          </p:cNvSpPr>
          <p:nvPr>
            <p:ph idx="1"/>
          </p:nvPr>
        </p:nvSpPr>
        <p:spPr>
          <a:xfrm>
            <a:off x="457200" y="2115519"/>
            <a:ext cx="8372901" cy="4007251"/>
          </a:xfrm>
        </p:spPr>
        <p:txBody>
          <a:bodyPr/>
          <a:lstStyle/>
          <a:p>
            <a:r>
              <a:rPr lang="en-GB" dirty="0" smtClean="0"/>
              <a:t>Application cases </a:t>
            </a:r>
          </a:p>
          <a:p>
            <a:endParaRPr lang="en-GB" i="1" dirty="0"/>
          </a:p>
          <a:p>
            <a:r>
              <a:rPr lang="en-GB" dirty="0" smtClean="0"/>
              <a:t>Workflow technologies</a:t>
            </a:r>
          </a:p>
          <a:p>
            <a:endParaRPr lang="en-GB" dirty="0"/>
          </a:p>
          <a:p>
            <a:r>
              <a:rPr lang="en-GB" dirty="0" smtClean="0"/>
              <a:t>Initial performance results</a:t>
            </a:r>
          </a:p>
          <a:p>
            <a:endParaRPr lang="en-GB" dirty="0"/>
          </a:p>
          <a:p>
            <a:r>
              <a:rPr lang="en-US" dirty="0" smtClean="0"/>
              <a:t>Requirements</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a:t>
            </a:fld>
            <a:endParaRPr lang="en-US" dirty="0"/>
          </a:p>
        </p:txBody>
      </p:sp>
    </p:spTree>
    <p:extLst>
      <p:ext uri="{BB962C8B-B14F-4D97-AF65-F5344CB8AC3E}">
        <p14:creationId xmlns:p14="http://schemas.microsoft.com/office/powerpoint/2010/main" val="66955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Language goals</a:t>
            </a:r>
            <a:endParaRPr lang="en-US" dirty="0"/>
          </a:p>
        </p:txBody>
      </p:sp>
      <p:sp>
        <p:nvSpPr>
          <p:cNvPr id="3" name="Content Placeholder 2"/>
          <p:cNvSpPr>
            <a:spLocks noGrp="1"/>
          </p:cNvSpPr>
          <p:nvPr>
            <p:ph idx="1"/>
          </p:nvPr>
        </p:nvSpPr>
        <p:spPr>
          <a:xfrm>
            <a:off x="457200" y="2115519"/>
            <a:ext cx="8372901" cy="4007251"/>
          </a:xfrm>
        </p:spPr>
        <p:txBody>
          <a:bodyPr/>
          <a:lstStyle/>
          <a:p>
            <a:r>
              <a:rPr lang="en-GB" dirty="0" smtClean="0"/>
              <a:t>Make it easy to run large batteries of external program or library executions</a:t>
            </a:r>
          </a:p>
          <a:p>
            <a:endParaRPr lang="en-GB" i="1" dirty="0"/>
          </a:p>
          <a:p>
            <a:r>
              <a:rPr lang="en-GB" dirty="0" smtClean="0"/>
              <a:t>Provide rich programming language at the top level – fully generic</a:t>
            </a:r>
          </a:p>
          <a:p>
            <a:endParaRPr lang="en-GB" dirty="0"/>
          </a:p>
          <a:p>
            <a:r>
              <a:rPr lang="en-GB" dirty="0" smtClean="0"/>
              <a:t>Support implicit concurrency and conventional programming constructs</a:t>
            </a:r>
          </a:p>
          <a:p>
            <a:endParaRPr lang="en-GB" dirty="0"/>
          </a:p>
          <a:p>
            <a:r>
              <a:rPr lang="en-GB" dirty="0" smtClean="0"/>
              <a:t>Enable complex tasks based in other scripting languages (e.g., Python) or parallel MPI tasks</a:t>
            </a:r>
          </a:p>
          <a:p>
            <a:endParaRPr lang="en-GB" dirty="0"/>
          </a:p>
          <a:p>
            <a:r>
              <a:rPr lang="en-GB" dirty="0" smtClean="0"/>
              <a:t>Other powerful features- rich data types, resource management, …</a:t>
            </a:r>
          </a:p>
          <a:p>
            <a:endParaRPr lang="en-GB" dirty="0"/>
          </a:p>
          <a:p>
            <a:endParaRPr lang="en-US" dirty="0"/>
          </a:p>
        </p:txBody>
      </p:sp>
      <p:sp>
        <p:nvSpPr>
          <p:cNvPr id="4" name="Text Placeholder 3"/>
          <p:cNvSpPr>
            <a:spLocks noGrp="1"/>
          </p:cNvSpPr>
          <p:nvPr>
            <p:ph type="body" sz="quarter" idx="12"/>
          </p:nvPr>
        </p:nvSpPr>
        <p:spPr/>
        <p:txBody>
          <a:bodyPr/>
          <a:lstStyle/>
          <a:p>
            <a:r>
              <a:rPr lang="en-GB" dirty="0" smtClean="0"/>
              <a:t>Hierarchical, naturally parallel, script-like programming</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20</a:t>
            </a:fld>
            <a:endParaRPr lang="en-US" dirty="0"/>
          </a:p>
        </p:txBody>
      </p:sp>
    </p:spTree>
    <p:extLst>
      <p:ext uri="{BB962C8B-B14F-4D97-AF65-F5344CB8AC3E}">
        <p14:creationId xmlns:p14="http://schemas.microsoft.com/office/powerpoint/2010/main" val="3481962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Swift </a:t>
            </a:r>
            <a:r>
              <a:rPr lang="en-GB" dirty="0"/>
              <a:t>programming </a:t>
            </a:r>
            <a:r>
              <a:rPr lang="en-GB" dirty="0" smtClean="0"/>
              <a:t>model</a:t>
            </a:r>
            <a:r>
              <a:rPr lang="en-GB" dirty="0"/>
              <a:t/>
            </a:r>
            <a:br>
              <a:rPr lang="en-GB" dirty="0"/>
            </a:br>
            <a:endParaRPr lang="en-US" dirty="0"/>
          </a:p>
        </p:txBody>
      </p:sp>
      <p:sp>
        <p:nvSpPr>
          <p:cNvPr id="3" name="Content Placeholder 2"/>
          <p:cNvSpPr>
            <a:spLocks noGrp="1"/>
          </p:cNvSpPr>
          <p:nvPr>
            <p:ph idx="1"/>
          </p:nvPr>
        </p:nvSpPr>
        <p:spPr>
          <a:xfrm>
            <a:off x="457200" y="3790335"/>
            <a:ext cx="8372901" cy="2332435"/>
          </a:xfrm>
        </p:spPr>
        <p:txBody>
          <a:bodyPr/>
          <a:lstStyle/>
          <a:p>
            <a:r>
              <a:rPr lang="en-GB" dirty="0">
                <a:latin typeface="Courier New" pitchFamily="49" charset="0"/>
                <a:cs typeface="Courier New" pitchFamily="49" charset="0"/>
              </a:rPr>
              <a:t>F() </a:t>
            </a:r>
            <a:r>
              <a:rPr lang="en-GB" dirty="0"/>
              <a:t>and </a:t>
            </a:r>
            <a:r>
              <a:rPr lang="en-GB" dirty="0">
                <a:latin typeface="Courier New" pitchFamily="49" charset="0"/>
                <a:cs typeface="Courier New" pitchFamily="49" charset="0"/>
              </a:rPr>
              <a:t>G()</a:t>
            </a:r>
            <a:r>
              <a:rPr lang="en-GB" dirty="0">
                <a:cs typeface="Courier New" pitchFamily="49" charset="0"/>
              </a:rPr>
              <a:t> implemented in native code or external programs</a:t>
            </a:r>
            <a:endParaRPr lang="en-GB" dirty="0"/>
          </a:p>
          <a:p>
            <a:r>
              <a:rPr lang="en-GB" dirty="0">
                <a:latin typeface="Courier New" pitchFamily="49" charset="0"/>
                <a:cs typeface="Courier New" pitchFamily="49" charset="0"/>
              </a:rPr>
              <a:t>F() </a:t>
            </a:r>
            <a:r>
              <a:rPr lang="en-GB" dirty="0"/>
              <a:t>and </a:t>
            </a:r>
            <a:r>
              <a:rPr lang="en-GB" dirty="0">
                <a:latin typeface="Courier New" pitchFamily="49" charset="0"/>
                <a:cs typeface="Courier New" pitchFamily="49" charset="0"/>
              </a:rPr>
              <a:t>G()</a:t>
            </a:r>
            <a:r>
              <a:rPr lang="en-GB" dirty="0"/>
              <a:t>run in concurrently in different processes</a:t>
            </a:r>
          </a:p>
          <a:p>
            <a:r>
              <a:rPr lang="en-GB" dirty="0">
                <a:latin typeface="Courier New" pitchFamily="49" charset="0"/>
                <a:cs typeface="Courier New" pitchFamily="49" charset="0"/>
              </a:rPr>
              <a:t>r</a:t>
            </a:r>
            <a:r>
              <a:rPr lang="en-GB" dirty="0"/>
              <a:t> is computed when they are both done</a:t>
            </a:r>
          </a:p>
          <a:p>
            <a:r>
              <a:rPr lang="en-GB" dirty="0"/>
              <a:t>This parallelism is </a:t>
            </a:r>
            <a:r>
              <a:rPr lang="en-GB" i="1" dirty="0"/>
              <a:t>automatic</a:t>
            </a:r>
          </a:p>
          <a:p>
            <a:r>
              <a:rPr lang="en-GB" dirty="0"/>
              <a:t>Works recursively throughout the program’s call graph</a:t>
            </a:r>
          </a:p>
          <a:p>
            <a:endParaRPr lang="en-US" dirty="0"/>
          </a:p>
        </p:txBody>
      </p:sp>
      <p:sp>
        <p:nvSpPr>
          <p:cNvPr id="4" name="Text Placeholder 3"/>
          <p:cNvSpPr>
            <a:spLocks noGrp="1"/>
          </p:cNvSpPr>
          <p:nvPr>
            <p:ph type="body" sz="quarter" idx="12"/>
          </p:nvPr>
        </p:nvSpPr>
        <p:spPr/>
        <p:txBody>
          <a:bodyPr/>
          <a:lstStyle/>
          <a:p>
            <a:r>
              <a:rPr lang="en-GB" dirty="0" smtClean="0"/>
              <a:t>All </a:t>
            </a:r>
            <a:r>
              <a:rPr lang="en-GB" dirty="0"/>
              <a:t>progress driven by concurrent dataflow</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21</a:t>
            </a:fld>
            <a:endParaRPr lang="en-US" dirty="0"/>
          </a:p>
        </p:txBody>
      </p:sp>
      <p:sp>
        <p:nvSpPr>
          <p:cNvPr id="6" name="Rectangle 5"/>
          <p:cNvSpPr/>
          <p:nvPr/>
        </p:nvSpPr>
        <p:spPr>
          <a:xfrm>
            <a:off x="1865671" y="1585817"/>
            <a:ext cx="4572000" cy="1754326"/>
          </a:xfrm>
          <a:prstGeom prst="rect">
            <a:avLst/>
          </a:prstGeom>
        </p:spPr>
        <p:txBody>
          <a:bodyPr>
            <a:spAutoFit/>
          </a:bodyPr>
          <a:lstStyle/>
          <a:p>
            <a:r>
              <a:rPr lang="en-GB" dirty="0">
                <a:latin typeface="Inconsolata-dz" pitchFamily="49" charset="0"/>
                <a:cs typeface="Courier New" pitchFamily="49" charset="0"/>
              </a:rPr>
              <a:t>(</a:t>
            </a:r>
            <a:r>
              <a:rPr lang="en-GB" dirty="0" err="1">
                <a:latin typeface="Inconsolata-dz" pitchFamily="49" charset="0"/>
                <a:cs typeface="Courier New" pitchFamily="49" charset="0"/>
              </a:rPr>
              <a:t>int</a:t>
            </a:r>
            <a:r>
              <a:rPr lang="en-GB" dirty="0">
                <a:latin typeface="Inconsolata-dz" pitchFamily="49" charset="0"/>
                <a:cs typeface="Courier New" pitchFamily="49" charset="0"/>
              </a:rPr>
              <a:t> r) </a:t>
            </a:r>
            <a:r>
              <a:rPr lang="en-GB" dirty="0" err="1">
                <a:latin typeface="Inconsolata-dz" pitchFamily="49" charset="0"/>
                <a:cs typeface="Courier New" pitchFamily="49" charset="0"/>
              </a:rPr>
              <a:t>myproc</a:t>
            </a:r>
            <a:r>
              <a:rPr lang="en-GB" dirty="0">
                <a:latin typeface="Inconsolata-dz" pitchFamily="49" charset="0"/>
                <a:cs typeface="Courier New" pitchFamily="49" charset="0"/>
              </a:rPr>
              <a:t> (</a:t>
            </a:r>
            <a:r>
              <a:rPr lang="en-GB" dirty="0" err="1">
                <a:latin typeface="Inconsolata-dz" pitchFamily="49" charset="0"/>
                <a:cs typeface="Courier New" pitchFamily="49" charset="0"/>
              </a:rPr>
              <a:t>int</a:t>
            </a:r>
            <a:r>
              <a:rPr lang="en-GB" dirty="0">
                <a:latin typeface="Inconsolata-dz" pitchFamily="49" charset="0"/>
                <a:cs typeface="Courier New" pitchFamily="49" charset="0"/>
              </a:rPr>
              <a:t> </a:t>
            </a:r>
            <a:r>
              <a:rPr lang="en-GB" dirty="0" err="1">
                <a:latin typeface="Inconsolata-dz" pitchFamily="49" charset="0"/>
                <a:cs typeface="Courier New" pitchFamily="49" charset="0"/>
              </a:rPr>
              <a:t>i</a:t>
            </a:r>
            <a:r>
              <a:rPr lang="en-GB" dirty="0">
                <a:latin typeface="Inconsolata-dz" pitchFamily="49" charset="0"/>
                <a:cs typeface="Courier New" pitchFamily="49" charset="0"/>
              </a:rPr>
              <a:t>, </a:t>
            </a:r>
            <a:r>
              <a:rPr lang="en-GB" dirty="0" err="1">
                <a:latin typeface="Inconsolata-dz" pitchFamily="49" charset="0"/>
                <a:cs typeface="Courier New" pitchFamily="49" charset="0"/>
              </a:rPr>
              <a:t>int</a:t>
            </a:r>
            <a:r>
              <a:rPr lang="en-GB" dirty="0">
                <a:latin typeface="Inconsolata-dz" pitchFamily="49" charset="0"/>
                <a:cs typeface="Courier New" pitchFamily="49" charset="0"/>
              </a:rPr>
              <a:t> j)</a:t>
            </a:r>
          </a:p>
          <a:p>
            <a:r>
              <a:rPr lang="en-GB" dirty="0">
                <a:latin typeface="Inconsolata-dz" pitchFamily="49" charset="0"/>
                <a:cs typeface="Courier New" pitchFamily="49" charset="0"/>
              </a:rPr>
              <a:t>{</a:t>
            </a:r>
          </a:p>
          <a:p>
            <a:r>
              <a:rPr lang="en-GB" dirty="0">
                <a:latin typeface="Inconsolata-dz" pitchFamily="49" charset="0"/>
                <a:cs typeface="Courier New" pitchFamily="49" charset="0"/>
              </a:rPr>
              <a:t>    </a:t>
            </a:r>
            <a:r>
              <a:rPr lang="en-GB" dirty="0" err="1">
                <a:latin typeface="Inconsolata-dz" pitchFamily="49" charset="0"/>
                <a:cs typeface="Courier New" pitchFamily="49" charset="0"/>
              </a:rPr>
              <a:t>int</a:t>
            </a:r>
            <a:r>
              <a:rPr lang="en-GB" dirty="0">
                <a:latin typeface="Inconsolata-dz" pitchFamily="49" charset="0"/>
                <a:cs typeface="Courier New" pitchFamily="49" charset="0"/>
              </a:rPr>
              <a:t> x = F(</a:t>
            </a:r>
            <a:r>
              <a:rPr lang="en-GB" dirty="0" err="1">
                <a:latin typeface="Inconsolata-dz" pitchFamily="49" charset="0"/>
                <a:cs typeface="Courier New" pitchFamily="49" charset="0"/>
              </a:rPr>
              <a:t>i</a:t>
            </a:r>
            <a:r>
              <a:rPr lang="en-GB" dirty="0">
                <a:latin typeface="Inconsolata-dz" pitchFamily="49" charset="0"/>
                <a:cs typeface="Courier New" pitchFamily="49" charset="0"/>
              </a:rPr>
              <a:t>);    </a:t>
            </a:r>
          </a:p>
          <a:p>
            <a:r>
              <a:rPr lang="en-GB" dirty="0">
                <a:latin typeface="Inconsolata-dz" pitchFamily="49" charset="0"/>
                <a:cs typeface="Courier New" pitchFamily="49" charset="0"/>
              </a:rPr>
              <a:t>    </a:t>
            </a:r>
            <a:r>
              <a:rPr lang="en-GB" dirty="0" err="1">
                <a:latin typeface="Inconsolata-dz" pitchFamily="49" charset="0"/>
                <a:cs typeface="Courier New" pitchFamily="49" charset="0"/>
              </a:rPr>
              <a:t>int</a:t>
            </a:r>
            <a:r>
              <a:rPr lang="en-GB" dirty="0">
                <a:latin typeface="Inconsolata-dz" pitchFamily="49" charset="0"/>
                <a:cs typeface="Courier New" pitchFamily="49" charset="0"/>
              </a:rPr>
              <a:t> y = G(j);</a:t>
            </a:r>
          </a:p>
          <a:p>
            <a:r>
              <a:rPr lang="en-GB" dirty="0">
                <a:latin typeface="Inconsolata-dz" pitchFamily="49" charset="0"/>
                <a:cs typeface="Courier New" pitchFamily="49" charset="0"/>
              </a:rPr>
              <a:t>    r = x + y;</a:t>
            </a:r>
          </a:p>
          <a:p>
            <a:r>
              <a:rPr lang="en-GB" dirty="0">
                <a:latin typeface="Inconsolata-dz" pitchFamily="49" charset="0"/>
                <a:cs typeface="Courier New" pitchFamily="49" charset="0"/>
              </a:rPr>
              <a:t>}</a:t>
            </a:r>
          </a:p>
        </p:txBody>
      </p:sp>
    </p:spTree>
    <p:extLst>
      <p:ext uri="{BB962C8B-B14F-4D97-AF65-F5344CB8AC3E}">
        <p14:creationId xmlns:p14="http://schemas.microsoft.com/office/powerpoint/2010/main" val="1328805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Swift </a:t>
            </a:r>
            <a:r>
              <a:rPr lang="en-US" dirty="0" smtClean="0"/>
              <a:t>syntax</a:t>
            </a:r>
            <a:endParaRPr lang="en-US" dirty="0"/>
          </a:p>
        </p:txBody>
      </p:sp>
      <p:sp>
        <p:nvSpPr>
          <p:cNvPr id="3" name="Content Placeholder 2"/>
          <p:cNvSpPr>
            <a:spLocks noGrp="1"/>
          </p:cNvSpPr>
          <p:nvPr>
            <p:ph idx="1"/>
          </p:nvPr>
        </p:nvSpPr>
        <p:spPr>
          <a:xfrm>
            <a:off x="457201" y="1699995"/>
            <a:ext cx="4181168" cy="4422776"/>
          </a:xfrm>
        </p:spPr>
        <p:txBody>
          <a:bodyPr/>
          <a:lstStyle/>
          <a:p>
            <a:pPr marL="169863" lvl="0" indent="-169863"/>
            <a:r>
              <a:rPr lang="en-US" dirty="0">
                <a:solidFill>
                  <a:schemeClr val="tx1"/>
                </a:solidFill>
              </a:rPr>
              <a:t>Data types</a:t>
            </a:r>
          </a:p>
          <a:p>
            <a:pPr lvl="0">
              <a:buNone/>
            </a:pPr>
            <a:r>
              <a:rPr lang="en-US" sz="1400" dirty="0" err="1">
                <a:latin typeface="Inconsolata-dz" pitchFamily="49" charset="0"/>
              </a:rPr>
              <a:t>int</a:t>
            </a:r>
            <a:r>
              <a:rPr lang="en-US" sz="1400" dirty="0">
                <a:latin typeface="Inconsolata-dz" pitchFamily="49" charset="0"/>
              </a:rPr>
              <a:t> </a:t>
            </a:r>
            <a:r>
              <a:rPr lang="en-US" sz="1400" dirty="0" err="1" smtClean="0">
                <a:latin typeface="Inconsolata-dz" pitchFamily="49" charset="0"/>
              </a:rPr>
              <a:t>i</a:t>
            </a:r>
            <a:r>
              <a:rPr lang="en-US" sz="1400" dirty="0" smtClean="0">
                <a:latin typeface="Inconsolata-dz" pitchFamily="49" charset="0"/>
              </a:rPr>
              <a:t> </a:t>
            </a:r>
            <a:r>
              <a:rPr lang="en-US" sz="1400" dirty="0">
                <a:latin typeface="Inconsolata-dz" pitchFamily="49" charset="0"/>
              </a:rPr>
              <a:t>= 4;</a:t>
            </a:r>
          </a:p>
          <a:p>
            <a:pPr lvl="0">
              <a:buNone/>
            </a:pPr>
            <a:r>
              <a:rPr lang="en-US" sz="1400" dirty="0">
                <a:latin typeface="Inconsolata-dz" pitchFamily="49" charset="0"/>
              </a:rPr>
              <a:t>string s = "hello world";</a:t>
            </a:r>
          </a:p>
          <a:p>
            <a:pPr lvl="0">
              <a:buNone/>
            </a:pPr>
            <a:r>
              <a:rPr lang="en-US" sz="1400" dirty="0">
                <a:latin typeface="Inconsolata-dz" pitchFamily="49" charset="0"/>
              </a:rPr>
              <a:t>file image&lt;"snapshot.jpg"&gt;;</a:t>
            </a:r>
          </a:p>
          <a:p>
            <a:pPr lvl="0"/>
            <a:endParaRPr lang="en-US" sz="700" dirty="0">
              <a:latin typeface="Courier New" pitchFamily="49" charset="0"/>
            </a:endParaRPr>
          </a:p>
          <a:p>
            <a:pPr lvl="0"/>
            <a:r>
              <a:rPr lang="en-US" dirty="0">
                <a:solidFill>
                  <a:schemeClr val="tx1"/>
                </a:solidFill>
              </a:rPr>
              <a:t>Shell access</a:t>
            </a:r>
            <a:endParaRPr lang="en-US" dirty="0">
              <a:solidFill>
                <a:schemeClr val="tx1"/>
              </a:solidFill>
              <a:latin typeface="Courier New" pitchFamily="49" charset="0"/>
            </a:endParaRPr>
          </a:p>
          <a:p>
            <a:pPr lvl="0">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latin typeface="Inconsolata-dz" pitchFamily="49" charset="0"/>
              </a:rPr>
              <a:t>app (file o) </a:t>
            </a:r>
            <a:r>
              <a:rPr lang="en-US" sz="1400" dirty="0" err="1">
                <a:latin typeface="Inconsolata-dz" pitchFamily="49" charset="0"/>
              </a:rPr>
              <a:t>myapp</a:t>
            </a:r>
            <a:r>
              <a:rPr lang="en-US" sz="1400" dirty="0">
                <a:latin typeface="Inconsolata-dz" pitchFamily="49" charset="0"/>
              </a:rPr>
              <a:t>(file f, </a:t>
            </a:r>
            <a:r>
              <a:rPr lang="en-US" sz="1400" dirty="0" err="1">
                <a:latin typeface="Inconsolata-dz" pitchFamily="49" charset="0"/>
              </a:rPr>
              <a:t>int</a:t>
            </a:r>
            <a:r>
              <a:rPr lang="en-US" sz="1400" dirty="0">
                <a:latin typeface="Inconsolata-dz" pitchFamily="49" charset="0"/>
              </a:rPr>
              <a:t> </a:t>
            </a:r>
            <a:r>
              <a:rPr lang="en-US" sz="1400" dirty="0" err="1">
                <a:latin typeface="Inconsolata-dz" pitchFamily="49" charset="0"/>
              </a:rPr>
              <a:t>i</a:t>
            </a:r>
            <a:r>
              <a:rPr lang="en-US" sz="1400" dirty="0">
                <a:latin typeface="Inconsolata-dz" pitchFamily="49" charset="0"/>
              </a:rPr>
              <a:t>)</a:t>
            </a:r>
          </a:p>
          <a:p>
            <a:pPr lvl="0">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latin typeface="Inconsolata-dz" pitchFamily="49" charset="0"/>
              </a:rPr>
              <a:t>{ </a:t>
            </a:r>
            <a:r>
              <a:rPr lang="en-US" sz="1400" dirty="0" err="1">
                <a:latin typeface="Inconsolata-dz" pitchFamily="49" charset="0"/>
              </a:rPr>
              <a:t>mysim</a:t>
            </a:r>
            <a:r>
              <a:rPr lang="en-US" sz="1400" dirty="0">
                <a:latin typeface="Inconsolata-dz" pitchFamily="49" charset="0"/>
              </a:rPr>
              <a:t>  "-s" </a:t>
            </a:r>
            <a:r>
              <a:rPr lang="en-US" sz="1400" dirty="0" err="1">
                <a:latin typeface="Inconsolata-dz" pitchFamily="49" charset="0"/>
              </a:rPr>
              <a:t>i</a:t>
            </a:r>
            <a:r>
              <a:rPr lang="en-US" sz="1400" dirty="0">
                <a:latin typeface="Inconsolata-dz" pitchFamily="49" charset="0"/>
              </a:rPr>
              <a:t> @f @o; }</a:t>
            </a:r>
          </a:p>
          <a:p>
            <a:pPr marL="0" lvl="0" indent="0">
              <a:buNone/>
              <a:defRPr/>
            </a:pPr>
            <a:endParaRPr lang="en-US" sz="1400" dirty="0">
              <a:latin typeface="Courier New" pitchFamily="49" charset="0"/>
            </a:endParaRPr>
          </a:p>
          <a:p>
            <a:pPr lvl="0">
              <a:defRPr/>
            </a:pPr>
            <a:r>
              <a:rPr lang="en-US" dirty="0">
                <a:solidFill>
                  <a:schemeClr val="tx1"/>
                </a:solidFill>
              </a:rPr>
              <a:t>Structured data</a:t>
            </a:r>
          </a:p>
          <a:p>
            <a:pPr lvl="0">
              <a:buNone/>
              <a:defRPr/>
            </a:pPr>
            <a:r>
              <a:rPr lang="en-US" sz="1400" dirty="0" err="1">
                <a:latin typeface="Inconsolata-dz" pitchFamily="49" charset="0"/>
                <a:cs typeface="Courier New" pitchFamily="49" charset="0"/>
              </a:rPr>
              <a:t>typedef</a:t>
            </a:r>
            <a:r>
              <a:rPr lang="en-US" sz="1400" dirty="0">
                <a:latin typeface="Inconsolata-dz" pitchFamily="49" charset="0"/>
                <a:cs typeface="Courier New" pitchFamily="49" charset="0"/>
              </a:rPr>
              <a:t> image file;</a:t>
            </a:r>
          </a:p>
          <a:p>
            <a:pPr lvl="0">
              <a:buNone/>
              <a:defRPr/>
            </a:pPr>
            <a:r>
              <a:rPr lang="en-US" sz="1400" dirty="0">
                <a:latin typeface="Inconsolata-dz" pitchFamily="49" charset="0"/>
                <a:cs typeface="Courier New" pitchFamily="49" charset="0"/>
              </a:rPr>
              <a:t>image A[];</a:t>
            </a:r>
          </a:p>
          <a:p>
            <a:pPr lvl="0">
              <a:buNone/>
            </a:pPr>
            <a:r>
              <a:rPr lang="en-US" sz="1400" dirty="0">
                <a:latin typeface="Inconsolata-dz" pitchFamily="49" charset="0"/>
              </a:rPr>
              <a:t>type </a:t>
            </a:r>
            <a:r>
              <a:rPr lang="en-US" sz="1400" dirty="0" err="1">
                <a:latin typeface="Inconsolata-dz" pitchFamily="49" charset="0"/>
              </a:rPr>
              <a:t>protein_run</a:t>
            </a:r>
            <a:r>
              <a:rPr lang="en-US" sz="1400" dirty="0">
                <a:latin typeface="Inconsolata-dz" pitchFamily="49" charset="0"/>
              </a:rPr>
              <a:t> {</a:t>
            </a:r>
          </a:p>
          <a:p>
            <a:pPr lvl="0">
              <a:buNone/>
            </a:pPr>
            <a:r>
              <a:rPr lang="en-US" sz="1400" dirty="0">
                <a:latin typeface="Inconsolata-dz" pitchFamily="49" charset="0"/>
              </a:rPr>
              <a:t>	file </a:t>
            </a:r>
            <a:r>
              <a:rPr lang="en-US" sz="1400" dirty="0" err="1">
                <a:latin typeface="Inconsolata-dz" pitchFamily="49" charset="0"/>
              </a:rPr>
              <a:t>pdb_in</a:t>
            </a:r>
            <a:r>
              <a:rPr lang="en-US" sz="1400" dirty="0">
                <a:latin typeface="Inconsolata-dz" pitchFamily="49" charset="0"/>
              </a:rPr>
              <a:t>; file </a:t>
            </a:r>
            <a:r>
              <a:rPr lang="en-US" sz="1400" dirty="0" err="1">
                <a:latin typeface="Inconsolata-dz" pitchFamily="49" charset="0"/>
              </a:rPr>
              <a:t>sim_out</a:t>
            </a:r>
            <a:r>
              <a:rPr lang="en-US" sz="1400" dirty="0">
                <a:latin typeface="Inconsolata-dz" pitchFamily="49" charset="0"/>
              </a:rPr>
              <a:t>;</a:t>
            </a:r>
          </a:p>
          <a:p>
            <a:pPr lvl="0">
              <a:buNone/>
            </a:pPr>
            <a:r>
              <a:rPr lang="en-US" sz="1400" dirty="0">
                <a:latin typeface="Inconsolata-dz" pitchFamily="49" charset="0"/>
              </a:rPr>
              <a:t>}</a:t>
            </a:r>
          </a:p>
          <a:p>
            <a:pPr lvl="0">
              <a:buNone/>
            </a:pPr>
            <a:r>
              <a:rPr lang="en-US" sz="1400" dirty="0">
                <a:latin typeface="Inconsolata-dz" pitchFamily="49" charset="0"/>
              </a:rPr>
              <a:t>bag&lt;blob&gt;[] B;</a:t>
            </a:r>
          </a:p>
          <a:p>
            <a:endParaRPr lang="en-US" sz="1400"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22</a:t>
            </a:fld>
            <a:endParaRPr lang="en-US" dirty="0"/>
          </a:p>
        </p:txBody>
      </p:sp>
      <p:sp>
        <p:nvSpPr>
          <p:cNvPr id="6" name="Rectangle 5"/>
          <p:cNvSpPr/>
          <p:nvPr/>
        </p:nvSpPr>
        <p:spPr>
          <a:xfrm>
            <a:off x="4262284" y="1719578"/>
            <a:ext cx="4572000" cy="3564053"/>
          </a:xfrm>
          <a:prstGeom prst="rect">
            <a:avLst/>
          </a:prstGeom>
        </p:spPr>
        <p:txBody>
          <a:bodyPr>
            <a:spAutoFit/>
          </a:bodyPr>
          <a:lstStyle/>
          <a:p>
            <a:pPr marL="169863" indent="-169863" eaLnBrk="0" hangingPunct="0">
              <a:spcBef>
                <a:spcPct val="20000"/>
              </a:spcBef>
              <a:buFont typeface="Wingdings" charset="2"/>
              <a:buChar char="§"/>
              <a:defRPr/>
            </a:pPr>
            <a:r>
              <a:rPr lang="en-US" dirty="0">
                <a:ea typeface="ＭＳ Ｐゴシック" charset="-128"/>
                <a:cs typeface="ＭＳ Ｐゴシック" charset="-128"/>
              </a:rPr>
              <a:t>Conventional expressions</a:t>
            </a:r>
          </a:p>
          <a:p>
            <a:pPr>
              <a:buNone/>
            </a:pPr>
            <a:r>
              <a:rPr lang="en-US" sz="1400" dirty="0">
                <a:latin typeface="Inconsolata-dz" pitchFamily="49" charset="0"/>
              </a:rPr>
              <a:t>if (x == 3) { </a:t>
            </a:r>
          </a:p>
          <a:p>
            <a:pPr>
              <a:buNone/>
            </a:pPr>
            <a:r>
              <a:rPr lang="en-US" sz="1400" dirty="0">
                <a:latin typeface="Inconsolata-dz" pitchFamily="49" charset="0"/>
              </a:rPr>
              <a:t>    y = x+2;</a:t>
            </a:r>
          </a:p>
          <a:p>
            <a:pPr>
              <a:buNone/>
            </a:pPr>
            <a:r>
              <a:rPr lang="en-US" sz="1400" dirty="0">
                <a:latin typeface="Inconsolata-dz" pitchFamily="49" charset="0"/>
              </a:rPr>
              <a:t>    s = </a:t>
            </a:r>
            <a:r>
              <a:rPr lang="en-US" sz="1400" dirty="0" err="1">
                <a:latin typeface="Inconsolata-dz" pitchFamily="49" charset="0"/>
              </a:rPr>
              <a:t>strcat</a:t>
            </a:r>
            <a:r>
              <a:rPr lang="en-US" sz="1400" dirty="0">
                <a:latin typeface="Inconsolata-dz" pitchFamily="49" charset="0"/>
              </a:rPr>
              <a:t>("y: ", y);</a:t>
            </a:r>
          </a:p>
          <a:p>
            <a:pPr lvl="0">
              <a:defRPr/>
            </a:pPr>
            <a:r>
              <a:rPr lang="en-US" sz="1400" dirty="0">
                <a:latin typeface="Inconsolata-dz" pitchFamily="49" charset="0"/>
              </a:rPr>
              <a:t>}</a:t>
            </a:r>
          </a:p>
          <a:p>
            <a:pPr lvl="0">
              <a:defRPr/>
            </a:pPr>
            <a:endParaRPr lang="en-US" dirty="0">
              <a:latin typeface="Courier New" pitchFamily="49" charset="0"/>
            </a:endParaRPr>
          </a:p>
          <a:p>
            <a:pPr marL="169863" lvl="0" indent="-169863" eaLnBrk="0" hangingPunct="0">
              <a:spcBef>
                <a:spcPct val="20000"/>
              </a:spcBef>
              <a:buFont typeface="Wingdings" charset="2"/>
              <a:buChar char="§"/>
              <a:defRPr/>
            </a:pPr>
            <a:r>
              <a:rPr lang="en-US" dirty="0">
                <a:ea typeface="ＭＳ Ｐゴシック" charset="-128"/>
                <a:cs typeface="ＭＳ Ｐゴシック" charset="-128"/>
              </a:rPr>
              <a:t>Parallel loops</a:t>
            </a:r>
          </a:p>
          <a:p>
            <a:pPr lvl="0">
              <a:defRPr/>
            </a:pPr>
            <a:r>
              <a:rPr lang="en-US" sz="1400" dirty="0" err="1">
                <a:latin typeface="Inconsolata-dz" pitchFamily="49" charset="0"/>
                <a:cs typeface="Courier New" pitchFamily="49" charset="0"/>
              </a:rPr>
              <a:t>foreach</a:t>
            </a:r>
            <a:r>
              <a:rPr lang="en-US" sz="1400" dirty="0">
                <a:latin typeface="Inconsolata-dz" pitchFamily="49" charset="0"/>
                <a:cs typeface="Courier New" pitchFamily="49" charset="0"/>
              </a:rPr>
              <a:t> </a:t>
            </a:r>
            <a:r>
              <a:rPr lang="en-US" sz="1400" dirty="0" err="1">
                <a:latin typeface="Inconsolata-dz" pitchFamily="49" charset="0"/>
                <a:cs typeface="Courier New" pitchFamily="49" charset="0"/>
              </a:rPr>
              <a:t>f,i</a:t>
            </a:r>
            <a:r>
              <a:rPr lang="en-US" sz="1400" dirty="0">
                <a:latin typeface="Inconsolata-dz" pitchFamily="49" charset="0"/>
                <a:cs typeface="Courier New" pitchFamily="49" charset="0"/>
              </a:rPr>
              <a:t> in A {</a:t>
            </a:r>
          </a:p>
          <a:p>
            <a:pPr lvl="0">
              <a:defRPr/>
            </a:pPr>
            <a:r>
              <a:rPr lang="en-US" sz="1400" dirty="0">
                <a:latin typeface="Inconsolata-dz" pitchFamily="49" charset="0"/>
                <a:cs typeface="Courier New" pitchFamily="49" charset="0"/>
              </a:rPr>
              <a:t>    B[</a:t>
            </a:r>
            <a:r>
              <a:rPr lang="en-US" sz="1400" dirty="0" err="1">
                <a:latin typeface="Inconsolata-dz" pitchFamily="49" charset="0"/>
                <a:cs typeface="Courier New" pitchFamily="49" charset="0"/>
              </a:rPr>
              <a:t>i</a:t>
            </a:r>
            <a:r>
              <a:rPr lang="en-US" sz="1400" dirty="0">
                <a:latin typeface="Inconsolata-dz" pitchFamily="49" charset="0"/>
                <a:cs typeface="Courier New" pitchFamily="49" charset="0"/>
              </a:rPr>
              <a:t>] = convert(A[</a:t>
            </a:r>
            <a:r>
              <a:rPr lang="en-US" sz="1400" dirty="0" err="1">
                <a:latin typeface="Inconsolata-dz" pitchFamily="49" charset="0"/>
                <a:cs typeface="Courier New" pitchFamily="49" charset="0"/>
              </a:rPr>
              <a:t>i</a:t>
            </a:r>
            <a:r>
              <a:rPr lang="en-US" sz="1400" dirty="0">
                <a:latin typeface="Inconsolata-dz" pitchFamily="49" charset="0"/>
                <a:cs typeface="Courier New" pitchFamily="49" charset="0"/>
              </a:rPr>
              <a:t>]);</a:t>
            </a:r>
          </a:p>
          <a:p>
            <a:pPr lvl="0">
              <a:defRPr/>
            </a:pPr>
            <a:r>
              <a:rPr lang="en-US" sz="1400" dirty="0">
                <a:latin typeface="Inconsolata-dz" pitchFamily="49" charset="0"/>
                <a:cs typeface="Courier New" pitchFamily="49" charset="0"/>
              </a:rPr>
              <a:t>}</a:t>
            </a:r>
          </a:p>
          <a:p>
            <a:pPr lvl="0">
              <a:defRPr/>
            </a:pPr>
            <a:endParaRPr lang="en-US" dirty="0">
              <a:latin typeface="Courier New" pitchFamily="49" charset="0"/>
              <a:cs typeface="Courier New" pitchFamily="49" charset="0"/>
            </a:endParaRPr>
          </a:p>
          <a:p>
            <a:pPr marL="169863" indent="-169863" eaLnBrk="0" hangingPunct="0">
              <a:spcBef>
                <a:spcPct val="20000"/>
              </a:spcBef>
              <a:buFont typeface="Wingdings" charset="2"/>
              <a:buChar char="§"/>
              <a:defRPr/>
            </a:pPr>
            <a:r>
              <a:rPr lang="en-US" dirty="0">
                <a:ea typeface="ＭＳ Ｐゴシック" charset="-128"/>
                <a:cs typeface="ＭＳ Ｐゴシック" charset="-128"/>
              </a:rPr>
              <a:t>Data flow</a:t>
            </a:r>
          </a:p>
          <a:p>
            <a:pPr lvl="0">
              <a:defRPr/>
            </a:pPr>
            <a:r>
              <a:rPr lang="en-US" sz="1400" dirty="0">
                <a:latin typeface="Inconsolata-dz" pitchFamily="49" charset="0"/>
                <a:cs typeface="Courier New" pitchFamily="49" charset="0"/>
              </a:rPr>
              <a:t>merge(analyze(B[0], B[1]),</a:t>
            </a:r>
          </a:p>
          <a:p>
            <a:r>
              <a:rPr lang="en-US" sz="1400" dirty="0">
                <a:latin typeface="Inconsolata-dz" pitchFamily="49" charset="0"/>
                <a:cs typeface="Courier New" pitchFamily="49" charset="0"/>
              </a:rPr>
              <a:t>      analyze(B[2], B[3]));</a:t>
            </a:r>
          </a:p>
        </p:txBody>
      </p:sp>
      <p:sp>
        <p:nvSpPr>
          <p:cNvPr id="7" name="Rectangle 6"/>
          <p:cNvSpPr/>
          <p:nvPr/>
        </p:nvSpPr>
        <p:spPr>
          <a:xfrm>
            <a:off x="4169044" y="5464685"/>
            <a:ext cx="4874217" cy="1384995"/>
          </a:xfrm>
          <a:prstGeom prst="rect">
            <a:avLst/>
          </a:prstGeom>
        </p:spPr>
        <p:txBody>
          <a:bodyPr wrap="square">
            <a:spAutoFit/>
          </a:bodyPr>
          <a:lstStyle/>
          <a:p>
            <a:pPr marL="285750" indent="-285750">
              <a:buFont typeface="Wingdings" panose="05000000000000000000" pitchFamily="2" charset="2"/>
              <a:buChar char="§"/>
            </a:pPr>
            <a:r>
              <a:rPr lang="en-US" sz="1400" b="1" dirty="0" smtClean="0">
                <a:solidFill>
                  <a:schemeClr val="tx1">
                    <a:lumMod val="60000"/>
                    <a:lumOff val="40000"/>
                  </a:schemeClr>
                </a:solidFill>
              </a:rPr>
              <a:t>Swift: A language for distributed parallel scripting. </a:t>
            </a:r>
            <a:r>
              <a:rPr lang="en-US" sz="1400" dirty="0" smtClean="0">
                <a:solidFill>
                  <a:schemeClr val="tx1">
                    <a:lumMod val="60000"/>
                    <a:lumOff val="40000"/>
                  </a:schemeClr>
                </a:solidFill>
              </a:rPr>
              <a:t> </a:t>
            </a:r>
            <a:br>
              <a:rPr lang="en-US" sz="1400" dirty="0" smtClean="0">
                <a:solidFill>
                  <a:schemeClr val="tx1">
                    <a:lumMod val="60000"/>
                    <a:lumOff val="40000"/>
                  </a:schemeClr>
                </a:solidFill>
              </a:rPr>
            </a:br>
            <a:r>
              <a:rPr lang="en-US" sz="1400" dirty="0" smtClean="0">
                <a:solidFill>
                  <a:schemeClr val="tx1">
                    <a:lumMod val="60000"/>
                    <a:lumOff val="40000"/>
                  </a:schemeClr>
                </a:solidFill>
              </a:rPr>
              <a:t>J. Parallel </a:t>
            </a:r>
            <a:r>
              <a:rPr lang="en-US" sz="1400" dirty="0" smtClean="0">
                <a:solidFill>
                  <a:schemeClr val="tx1">
                    <a:lumMod val="60000"/>
                    <a:lumOff val="40000"/>
                  </a:schemeClr>
                </a:solidFill>
              </a:rPr>
              <a:t>Computing </a:t>
            </a:r>
            <a:r>
              <a:rPr lang="en-US" sz="1400" dirty="0" smtClean="0">
                <a:solidFill>
                  <a:schemeClr val="tx1">
                    <a:lumMod val="60000"/>
                    <a:lumOff val="40000"/>
                  </a:schemeClr>
                </a:solidFill>
              </a:rPr>
              <a:t>2011</a:t>
            </a:r>
          </a:p>
          <a:p>
            <a:pPr marL="285750" indent="-285750">
              <a:buFont typeface="Wingdings" panose="05000000000000000000" pitchFamily="2" charset="2"/>
              <a:buChar char="§"/>
            </a:pPr>
            <a:r>
              <a:rPr lang="en-US" sz="1400" b="1" dirty="0">
                <a:solidFill>
                  <a:schemeClr val="tx1">
                    <a:lumMod val="60000"/>
                    <a:lumOff val="40000"/>
                  </a:schemeClr>
                </a:solidFill>
              </a:rPr>
              <a:t>Compiler techniques for massively scalable implicit task parallelism. </a:t>
            </a:r>
            <a:r>
              <a:rPr lang="en-US" sz="1400" dirty="0">
                <a:solidFill>
                  <a:schemeClr val="tx1">
                    <a:lumMod val="60000"/>
                    <a:lumOff val="40000"/>
                  </a:schemeClr>
                </a:solidFill>
              </a:rPr>
              <a:t>Proc. </a:t>
            </a:r>
            <a:r>
              <a:rPr lang="en-US" sz="1400" dirty="0" smtClean="0">
                <a:solidFill>
                  <a:schemeClr val="tx1">
                    <a:lumMod val="60000"/>
                    <a:lumOff val="40000"/>
                  </a:schemeClr>
                </a:solidFill>
              </a:rPr>
              <a:t>SC </a:t>
            </a:r>
            <a:r>
              <a:rPr lang="en-US" sz="1400" dirty="0">
                <a:solidFill>
                  <a:schemeClr val="tx1">
                    <a:lumMod val="60000"/>
                    <a:lumOff val="40000"/>
                  </a:schemeClr>
                </a:solidFill>
              </a:rPr>
              <a:t>2014</a:t>
            </a:r>
          </a:p>
          <a:p>
            <a:endParaRPr lang="en-US" sz="1400" dirty="0" smtClean="0">
              <a:solidFill>
                <a:schemeClr val="tx1">
                  <a:lumMod val="60000"/>
                  <a:lumOff val="40000"/>
                </a:schemeClr>
              </a:solidFill>
            </a:endParaRPr>
          </a:p>
          <a:p>
            <a:pPr marL="285750" indent="-285750">
              <a:buFont typeface="Wingdings" panose="05000000000000000000" pitchFamily="2" charset="2"/>
              <a:buChar char="§"/>
            </a:pPr>
            <a:endParaRPr lang="en-US" sz="1400" dirty="0">
              <a:solidFill>
                <a:schemeClr val="tx1">
                  <a:lumMod val="60000"/>
                  <a:lumOff val="40000"/>
                </a:schemeClr>
              </a:solidFill>
            </a:endParaRPr>
          </a:p>
        </p:txBody>
      </p:sp>
      <p:cxnSp>
        <p:nvCxnSpPr>
          <p:cNvPr id="9" name="Straight Connector 8"/>
          <p:cNvCxnSpPr/>
          <p:nvPr/>
        </p:nvCxnSpPr>
        <p:spPr>
          <a:xfrm>
            <a:off x="4169044" y="5414163"/>
            <a:ext cx="4874217"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678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06F9E"/>
                </a:solidFill>
              </a:rPr>
              <a:t>Centralized evaluation </a:t>
            </a:r>
            <a:r>
              <a:rPr lang="en-US" dirty="0" smtClean="0">
                <a:solidFill>
                  <a:srgbClr val="406F9E"/>
                </a:solidFill>
              </a:rPr>
              <a:t>is </a:t>
            </a:r>
            <a:r>
              <a:rPr lang="en-US" dirty="0">
                <a:solidFill>
                  <a:srgbClr val="406F9E"/>
                </a:solidFill>
              </a:rPr>
              <a:t>a bottleneck</a:t>
            </a:r>
            <a:br>
              <a:rPr lang="en-US" dirty="0">
                <a:solidFill>
                  <a:srgbClr val="406F9E"/>
                </a:solidFill>
              </a:rPr>
            </a:br>
            <a:r>
              <a:rPr lang="en-US" dirty="0">
                <a:solidFill>
                  <a:srgbClr val="406F9E"/>
                </a:solidFill>
              </a:rPr>
              <a:t>at extreme scales </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23</a:t>
            </a:fld>
            <a:endParaRPr lang="en-US" dirty="0"/>
          </a:p>
        </p:txBody>
      </p:sp>
      <p:pic>
        <p:nvPicPr>
          <p:cNvPr id="6" name="Picture 2" descr="C:\cygwin\home\justin\mcs\pubs\slides\2015\EDF\distributed-eva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499" y="2294931"/>
            <a:ext cx="5501488" cy="31837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87098" y="1735823"/>
            <a:ext cx="2095445" cy="369332"/>
          </a:xfrm>
          <a:prstGeom prst="rect">
            <a:avLst/>
          </a:prstGeom>
          <a:noFill/>
        </p:spPr>
        <p:txBody>
          <a:bodyPr wrap="none" rtlCol="0">
            <a:spAutoFit/>
          </a:bodyPr>
          <a:lstStyle/>
          <a:p>
            <a:r>
              <a:rPr lang="en-US" dirty="0" smtClean="0"/>
              <a:t>Had this (Swift/K): </a:t>
            </a:r>
            <a:endParaRPr lang="en-US" dirty="0"/>
          </a:p>
        </p:txBody>
      </p:sp>
      <p:sp>
        <p:nvSpPr>
          <p:cNvPr id="8" name="TextBox 7"/>
          <p:cNvSpPr txBox="1"/>
          <p:nvPr/>
        </p:nvSpPr>
        <p:spPr>
          <a:xfrm>
            <a:off x="4398934" y="1735823"/>
            <a:ext cx="2685351" cy="369332"/>
          </a:xfrm>
          <a:prstGeom prst="rect">
            <a:avLst/>
          </a:prstGeom>
          <a:noFill/>
        </p:spPr>
        <p:txBody>
          <a:bodyPr wrap="none" rtlCol="0">
            <a:spAutoFit/>
          </a:bodyPr>
          <a:lstStyle/>
          <a:p>
            <a:r>
              <a:rPr lang="en-US" dirty="0" smtClean="0"/>
              <a:t>Now have this (Swift/T): </a:t>
            </a:r>
            <a:endParaRPr lang="en-US" dirty="0"/>
          </a:p>
        </p:txBody>
      </p:sp>
      <p:cxnSp>
        <p:nvCxnSpPr>
          <p:cNvPr id="10" name="Straight Connector 9"/>
          <p:cNvCxnSpPr/>
          <p:nvPr/>
        </p:nvCxnSpPr>
        <p:spPr>
          <a:xfrm>
            <a:off x="294468" y="5652526"/>
            <a:ext cx="874879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82803" y="5824550"/>
            <a:ext cx="7570922" cy="523220"/>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Turbine: A distributed-memory dataflow engine for high performance many-task </a:t>
            </a:r>
            <a:r>
              <a:rPr lang="en-US" sz="1400" b="1" dirty="0" smtClean="0">
                <a:solidFill>
                  <a:schemeClr val="tx1">
                    <a:lumMod val="60000"/>
                    <a:lumOff val="40000"/>
                  </a:schemeClr>
                </a:solidFill>
              </a:rPr>
              <a:t>applications. </a:t>
            </a:r>
            <a:r>
              <a:rPr lang="en-US" sz="1400" dirty="0" smtClean="0">
                <a:solidFill>
                  <a:schemeClr val="tx1">
                    <a:lumMod val="60000"/>
                    <a:lumOff val="40000"/>
                  </a:schemeClr>
                </a:solidFill>
              </a:rPr>
              <a:t>Fundamenta </a:t>
            </a:r>
            <a:r>
              <a:rPr lang="en-US" sz="1400" dirty="0">
                <a:solidFill>
                  <a:schemeClr val="tx1">
                    <a:lumMod val="60000"/>
                    <a:lumOff val="40000"/>
                  </a:schemeClr>
                </a:solidFill>
              </a:rPr>
              <a:t>Informaticae 28(3), 2013</a:t>
            </a:r>
          </a:p>
        </p:txBody>
      </p:sp>
    </p:spTree>
    <p:extLst>
      <p:ext uri="{BB962C8B-B14F-4D97-AF65-F5344CB8AC3E}">
        <p14:creationId xmlns:p14="http://schemas.microsoft.com/office/powerpoint/2010/main" val="752185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Swift/T: Fully parallel evaluation                                  of complex scripts</a:t>
            </a:r>
            <a:endParaRPr lang="en-US" dirty="0"/>
          </a:p>
        </p:txBody>
      </p:sp>
      <p:sp>
        <p:nvSpPr>
          <p:cNvPr id="3" name="Slide Number Placeholder 2"/>
          <p:cNvSpPr>
            <a:spLocks noGrp="1"/>
          </p:cNvSpPr>
          <p:nvPr>
            <p:ph type="sldNum" sz="quarter" idx="12"/>
          </p:nvPr>
        </p:nvSpPr>
        <p:spPr/>
        <p:txBody>
          <a:bodyPr/>
          <a:lstStyle/>
          <a:p>
            <a:pPr>
              <a:defRPr/>
            </a:pPr>
            <a:fld id="{BD815F56-630E-7E4B-8F2C-15A1EE33C21F}" type="slidenum">
              <a:rPr lang="en-US" smtClean="0"/>
              <a:pPr>
                <a:defRPr/>
              </a:pPr>
              <a:t>24</a:t>
            </a:fld>
            <a:endParaRPr lang="en-US"/>
          </a:p>
        </p:txBody>
      </p:sp>
      <p:sp>
        <p:nvSpPr>
          <p:cNvPr id="6" name="TextBox 5"/>
          <p:cNvSpPr txBox="1"/>
          <p:nvPr/>
        </p:nvSpPr>
        <p:spPr>
          <a:xfrm>
            <a:off x="433306" y="1494971"/>
            <a:ext cx="4356407" cy="3693319"/>
          </a:xfrm>
          <a:prstGeom prst="rect">
            <a:avLst/>
          </a:prstGeom>
          <a:noFill/>
        </p:spPr>
        <p:txBody>
          <a:bodyPr wrap="square" rtlCol="0">
            <a:spAutoFit/>
          </a:bodyPr>
          <a:lstStyle/>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X = 100, Y = 100;</a:t>
            </a:r>
          </a:p>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A[][];</a:t>
            </a:r>
          </a:p>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B[];</a:t>
            </a:r>
          </a:p>
          <a:p>
            <a:r>
              <a:rPr lang="en-US" dirty="0" err="1" smtClean="0">
                <a:latin typeface="Inconsolata-dz" pitchFamily="49" charset="0"/>
                <a:cs typeface="Courier New" pitchFamily="49" charset="0"/>
              </a:rPr>
              <a:t>foreach</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x</a:t>
            </a:r>
            <a:r>
              <a:rPr lang="en-US" dirty="0" smtClean="0">
                <a:latin typeface="Inconsolata-dz" pitchFamily="49" charset="0"/>
                <a:cs typeface="Courier New" pitchFamily="49" charset="0"/>
              </a:rPr>
              <a:t> in [0:X-1]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foreach</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y</a:t>
            </a:r>
            <a:r>
              <a:rPr lang="en-US" dirty="0" smtClean="0">
                <a:latin typeface="Inconsolata-dz" pitchFamily="49" charset="0"/>
                <a:cs typeface="Courier New" pitchFamily="49" charset="0"/>
              </a:rPr>
              <a:t> in [0:Y-1] {</a:t>
            </a:r>
          </a:p>
          <a:p>
            <a:r>
              <a:rPr lang="en-US" dirty="0" smtClean="0">
                <a:latin typeface="Inconsolata-dz" pitchFamily="49" charset="0"/>
                <a:cs typeface="Courier New" pitchFamily="49" charset="0"/>
              </a:rPr>
              <a:t>    if (</a:t>
            </a:r>
            <a:r>
              <a:rPr lang="en-US" dirty="0" err="1" smtClean="0">
                <a:latin typeface="Inconsolata-dz" pitchFamily="49" charset="0"/>
                <a:cs typeface="Courier New" pitchFamily="49" charset="0"/>
              </a:rPr>
              <a:t>check(x</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y</a:t>
            </a:r>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A[x][y</a:t>
            </a:r>
            <a:r>
              <a:rPr lang="en-US" dirty="0" smtClean="0">
                <a:latin typeface="Inconsolata-dz" pitchFamily="49" charset="0"/>
                <a:cs typeface="Courier New" pitchFamily="49" charset="0"/>
              </a:rPr>
              <a:t>] = </a:t>
            </a:r>
            <a:r>
              <a:rPr lang="en-US" dirty="0" err="1" smtClean="0">
                <a:latin typeface="Inconsolata-dz" pitchFamily="49" charset="0"/>
                <a:cs typeface="Courier New" pitchFamily="49" charset="0"/>
              </a:rPr>
              <a:t>g(f(x</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f(y</a:t>
            </a:r>
            <a:r>
              <a:rPr lang="en-US" dirty="0" smtClean="0">
                <a:latin typeface="Inconsolata-dz" pitchFamily="49" charset="0"/>
                <a:cs typeface="Courier New" pitchFamily="49" charset="0"/>
              </a:rPr>
              <a:t>));</a:t>
            </a:r>
          </a:p>
          <a:p>
            <a:r>
              <a:rPr lang="en-US" dirty="0" smtClean="0">
                <a:latin typeface="Inconsolata-dz" pitchFamily="49" charset="0"/>
                <a:cs typeface="Courier New" pitchFamily="49" charset="0"/>
              </a:rPr>
              <a:t>    } else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A[x][y</a:t>
            </a:r>
            <a:r>
              <a:rPr lang="en-US" dirty="0" smtClean="0">
                <a:latin typeface="Inconsolata-dz" pitchFamily="49" charset="0"/>
                <a:cs typeface="Courier New" pitchFamily="49" charset="0"/>
              </a:rPr>
              <a:t>] = 0;</a:t>
            </a:r>
          </a:p>
          <a:p>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B[x</a:t>
            </a:r>
            <a:r>
              <a:rPr lang="en-US" dirty="0" smtClean="0">
                <a:latin typeface="Inconsolata-dz" pitchFamily="49" charset="0"/>
                <a:cs typeface="Courier New" pitchFamily="49" charset="0"/>
              </a:rPr>
              <a:t>] = </a:t>
            </a:r>
            <a:r>
              <a:rPr lang="en-US" dirty="0" err="1" smtClean="0">
                <a:latin typeface="Inconsolata-dz" pitchFamily="49" charset="0"/>
                <a:cs typeface="Courier New" pitchFamily="49" charset="0"/>
              </a:rPr>
              <a:t>sum(A[x</a:t>
            </a:r>
            <a:r>
              <a:rPr lang="en-US" dirty="0" smtClean="0">
                <a:latin typeface="Inconsolata-dz" pitchFamily="49" charset="0"/>
                <a:cs typeface="Courier New" pitchFamily="49" charset="0"/>
              </a:rPr>
              <a:t>]);</a:t>
            </a:r>
          </a:p>
          <a:p>
            <a:r>
              <a:rPr lang="en-US" dirty="0" smtClean="0">
                <a:latin typeface="Inconsolata-dz" pitchFamily="49" charset="0"/>
                <a:cs typeface="Courier New" pitchFamily="49" charset="0"/>
              </a:rPr>
              <a:t>}</a:t>
            </a:r>
            <a:endParaRPr lang="en-US" dirty="0">
              <a:latin typeface="Inconsolata-dz" pitchFamily="49" charset="0"/>
              <a:cs typeface="Courier New" pitchFamily="49" charset="0"/>
            </a:endParaRPr>
          </a:p>
        </p:txBody>
      </p:sp>
      <p:pic>
        <p:nvPicPr>
          <p:cNvPr id="1026" name="Picture 2" descr="C:\cygwin\home\wozniak\exm\materials\misc-slides\spawn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944" y="1623356"/>
            <a:ext cx="4272966" cy="37040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3340" y="5882341"/>
            <a:ext cx="6934200" cy="738664"/>
          </a:xfrm>
          <a:prstGeom prst="rect">
            <a:avLst/>
          </a:prstGeom>
        </p:spPr>
        <p:txBody>
          <a:bodyPr wrap="square">
            <a:spAutoFit/>
          </a:bodyPr>
          <a:lstStyle/>
          <a:p>
            <a:pPr marL="285750" indent="-285750">
              <a:buFont typeface="Arial" panose="020B0604020202020204" pitchFamily="34" charset="0"/>
              <a:buChar char="•"/>
            </a:pPr>
            <a:r>
              <a:rPr lang="en-US" sz="1400" b="1" dirty="0" smtClean="0">
                <a:solidFill>
                  <a:schemeClr val="bg1">
                    <a:lumMod val="50000"/>
                  </a:schemeClr>
                </a:solidFill>
              </a:rPr>
              <a:t>Swift/T</a:t>
            </a:r>
            <a:r>
              <a:rPr lang="en-US" sz="1400" b="1" dirty="0">
                <a:solidFill>
                  <a:schemeClr val="bg1">
                    <a:lumMod val="50000"/>
                  </a:schemeClr>
                </a:solidFill>
              </a:rPr>
              <a:t>: Scalable data flow programming for distributed-memory task-parallel applications </a:t>
            </a:r>
            <a:r>
              <a:rPr lang="en-US" sz="1400" b="1" dirty="0" smtClean="0">
                <a:solidFill>
                  <a:schemeClr val="bg1">
                    <a:lumMod val="50000"/>
                  </a:schemeClr>
                </a:solidFill>
              </a:rPr>
              <a:t>. </a:t>
            </a:r>
            <a:r>
              <a:rPr lang="en-US" sz="1400" dirty="0">
                <a:solidFill>
                  <a:schemeClr val="bg1">
                    <a:lumMod val="50000"/>
                  </a:schemeClr>
                </a:solidFill>
              </a:rPr>
              <a:t>Proc. </a:t>
            </a:r>
            <a:r>
              <a:rPr lang="en-US" sz="1400" dirty="0" smtClean="0">
                <a:solidFill>
                  <a:schemeClr val="bg1">
                    <a:lumMod val="50000"/>
                  </a:schemeClr>
                </a:solidFill>
              </a:rPr>
              <a:t>CCGrid, 2013. </a:t>
            </a:r>
            <a:endParaRPr lang="en-US" sz="1400" dirty="0">
              <a:solidFill>
                <a:schemeClr val="bg1">
                  <a:lumMod val="50000"/>
                </a:schemeClr>
              </a:solidFill>
            </a:endParaRPr>
          </a:p>
          <a:p>
            <a:pPr marL="285750" indent="-285750">
              <a:buFont typeface="Arial" panose="020B0604020202020204" pitchFamily="34" charset="0"/>
              <a:buChar char="•"/>
            </a:pPr>
            <a:endParaRPr lang="en-US" sz="1400" dirty="0">
              <a:solidFill>
                <a:schemeClr val="bg1">
                  <a:lumMod val="50000"/>
                </a:schemeClr>
              </a:solidFill>
            </a:endParaRPr>
          </a:p>
        </p:txBody>
      </p:sp>
      <p:cxnSp>
        <p:nvCxnSpPr>
          <p:cNvPr id="8" name="Straight Connector 7"/>
          <p:cNvCxnSpPr/>
          <p:nvPr/>
        </p:nvCxnSpPr>
        <p:spPr>
          <a:xfrm>
            <a:off x="1123340" y="5860904"/>
            <a:ext cx="742799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143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ontent Placeholder 84"/>
          <p:cNvSpPr>
            <a:spLocks noGrp="1"/>
          </p:cNvSpPr>
          <p:nvPr>
            <p:ph idx="1"/>
          </p:nvPr>
        </p:nvSpPr>
        <p:spPr>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Write site-independent scripts </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Automatic parallelization and data movement</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Run native code, script fragments as applications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Rapidly subdivide large partitions for </a:t>
            </a:r>
            <a:br>
              <a:rPr lang="en-US" kern="0" dirty="0" smtClean="0">
                <a:solidFill>
                  <a:srgbClr val="1B1B1B"/>
                </a:solidFill>
                <a:ea typeface="ＭＳ Ｐゴシック" charset="-128"/>
              </a:rPr>
            </a:br>
            <a:r>
              <a:rPr lang="en-US" kern="0" dirty="0" smtClean="0">
                <a:solidFill>
                  <a:srgbClr val="1B1B1B"/>
                </a:solidFill>
                <a:ea typeface="ＭＳ Ｐゴシック" charset="-128"/>
              </a:rPr>
              <a:t>MPI jobs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Move work to data locations</a:t>
            </a:r>
          </a:p>
          <a:p>
            <a:endParaRPr lang="en-US" dirty="0" smtClean="0"/>
          </a:p>
        </p:txBody>
      </p:sp>
      <p:sp>
        <p:nvSpPr>
          <p:cNvPr id="2" name="Title 1"/>
          <p:cNvSpPr>
            <a:spLocks noGrp="1"/>
          </p:cNvSpPr>
          <p:nvPr>
            <p:ph type="title"/>
          </p:nvPr>
        </p:nvSpPr>
        <p:spPr/>
        <p:txBody>
          <a:bodyPr/>
          <a:lstStyle/>
          <a:p>
            <a:r>
              <a:rPr lang="en-US" dirty="0">
                <a:solidFill>
                  <a:srgbClr val="376092"/>
                </a:solidFill>
              </a:rPr>
              <a:t>Swift/T: Enabling high-performance </a:t>
            </a:r>
            <a:r>
              <a:rPr lang="en-US" dirty="0" smtClean="0">
                <a:solidFill>
                  <a:srgbClr val="376092"/>
                </a:solidFill>
              </a:rPr>
              <a:t>Scripted workflows</a:t>
            </a:r>
            <a:endParaRPr lang="en-US" dirty="0"/>
          </a:p>
        </p:txBody>
      </p:sp>
      <p:sp>
        <p:nvSpPr>
          <p:cNvPr id="4" name="Text Placeholder 3"/>
          <p:cNvSpPr>
            <a:spLocks noGrp="1"/>
          </p:cNvSpPr>
          <p:nvPr>
            <p:ph type="body" sz="quarter" idx="12"/>
          </p:nvPr>
        </p:nvSpPr>
        <p:spPr/>
        <p:txBody>
          <a:bodyPr/>
          <a:lstStyle/>
          <a:p>
            <a:r>
              <a:rPr lang="en-US" dirty="0" smtClean="0"/>
              <a:t>Supports tasks written in many languages</a:t>
            </a:r>
            <a:endParaRPr lang="en-US" dirty="0"/>
          </a:p>
        </p:txBody>
      </p:sp>
      <p:grpSp>
        <p:nvGrpSpPr>
          <p:cNvPr id="44" name="Group 43"/>
          <p:cNvGrpSpPr/>
          <p:nvPr/>
        </p:nvGrpSpPr>
        <p:grpSpPr>
          <a:xfrm>
            <a:off x="4606205" y="3144824"/>
            <a:ext cx="1397175" cy="1256937"/>
            <a:chOff x="863065" y="3200017"/>
            <a:chExt cx="1933008" cy="1738987"/>
          </a:xfrm>
        </p:grpSpPr>
        <p:sp>
          <p:nvSpPr>
            <p:cNvPr id="45" name="Rectangle 44"/>
            <p:cNvSpPr/>
            <p:nvPr/>
          </p:nvSpPr>
          <p:spPr>
            <a:xfrm>
              <a:off x="1181877" y="35083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404040"/>
                  </a:solidFill>
                  <a:effectLst/>
                  <a:uLnTx/>
                  <a:uFillTx/>
                  <a:latin typeface="Calibri"/>
                  <a:ea typeface="+mn-ea"/>
                  <a:cs typeface="+mn-cs"/>
                </a:rPr>
                <a:t>Swift control process</a:t>
              </a:r>
            </a:p>
          </p:txBody>
        </p:sp>
        <p:sp>
          <p:nvSpPr>
            <p:cNvPr id="46" name="Rectangle 45"/>
            <p:cNvSpPr/>
            <p:nvPr/>
          </p:nvSpPr>
          <p:spPr>
            <a:xfrm>
              <a:off x="1029477" y="33559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404040"/>
                  </a:solidFill>
                  <a:effectLst/>
                  <a:uLnTx/>
                  <a:uFillTx/>
                  <a:latin typeface="Calibri"/>
                  <a:ea typeface="+mn-ea"/>
                  <a:cs typeface="+mn-cs"/>
                </a:rPr>
                <a:t>Swift control process</a:t>
              </a:r>
            </a:p>
          </p:txBody>
        </p:sp>
        <p:sp>
          <p:nvSpPr>
            <p:cNvPr id="47" name="Rectangle 46"/>
            <p:cNvSpPr/>
            <p:nvPr/>
          </p:nvSpPr>
          <p:spPr>
            <a:xfrm>
              <a:off x="863065" y="3200017"/>
              <a:ext cx="1614196" cy="143069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rgbClr val="404040"/>
                  </a:solidFill>
                  <a:effectLst/>
                  <a:uLnTx/>
                  <a:uFillTx/>
                  <a:latin typeface="Calibri"/>
                  <a:ea typeface="+mn-ea"/>
                  <a:cs typeface="+mn-cs"/>
                </a:rPr>
                <a:t>Swift/T control process</a:t>
              </a:r>
            </a:p>
          </p:txBody>
        </p:sp>
      </p:grpSp>
      <p:grpSp>
        <p:nvGrpSpPr>
          <p:cNvPr id="49" name="Group 48"/>
          <p:cNvGrpSpPr/>
          <p:nvPr/>
        </p:nvGrpSpPr>
        <p:grpSpPr>
          <a:xfrm>
            <a:off x="6388074" y="3031896"/>
            <a:ext cx="2588630" cy="2313244"/>
            <a:chOff x="3200400" y="3200400"/>
            <a:chExt cx="3581400" cy="3200400"/>
          </a:xfrm>
        </p:grpSpPr>
        <p:sp>
          <p:nvSpPr>
            <p:cNvPr id="66" name="Rectangle 65"/>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404040"/>
                  </a:solidFill>
                  <a:effectLst/>
                  <a:uLnTx/>
                  <a:uFillTx/>
                  <a:latin typeface="Calibri"/>
                  <a:ea typeface="+mn-ea"/>
                  <a:cs typeface="+mn-cs"/>
                </a:rPr>
                <a:t>Swift worker process</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7"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0" name="Rounded Rectangle 69"/>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1" name="Rounded Rectangle 70"/>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72"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6277919" y="2921741"/>
            <a:ext cx="2588630" cy="2313244"/>
            <a:chOff x="3200400" y="3200400"/>
            <a:chExt cx="3581400" cy="3200400"/>
          </a:xfrm>
        </p:grpSpPr>
        <p:sp>
          <p:nvSpPr>
            <p:cNvPr id="59" name="Rectangle 58"/>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0"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61"/>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3" name="Rounded Rectangle 62"/>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4" name="Rounded Rectangle 63"/>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65"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ectangle 51"/>
          <p:cNvSpPr/>
          <p:nvPr/>
        </p:nvSpPr>
        <p:spPr>
          <a:xfrm>
            <a:off x="6167765" y="2811586"/>
            <a:ext cx="2588630" cy="231324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t" anchorCtr="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54" name="Rounded Rectangle 53"/>
          <p:cNvSpPr/>
          <p:nvPr/>
        </p:nvSpPr>
        <p:spPr>
          <a:xfrm>
            <a:off x="6317258" y="3354677"/>
            <a:ext cx="550772" cy="526643"/>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5" name="Rounded Rectangle 54"/>
          <p:cNvSpPr/>
          <p:nvPr/>
        </p:nvSpPr>
        <p:spPr>
          <a:xfrm>
            <a:off x="6969192" y="3354677"/>
            <a:ext cx="622449" cy="526643"/>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6" name="Rounded Rectangle 55"/>
          <p:cNvSpPr/>
          <p:nvPr/>
        </p:nvSpPr>
        <p:spPr>
          <a:xfrm>
            <a:off x="7709774" y="3354677"/>
            <a:ext cx="959885" cy="526643"/>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Fortran</a:t>
            </a:r>
          </a:p>
        </p:txBody>
      </p:sp>
      <p:cxnSp>
        <p:nvCxnSpPr>
          <p:cNvPr id="73" name="Straight Arrow Connector 72"/>
          <p:cNvCxnSpPr/>
          <p:nvPr/>
        </p:nvCxnSpPr>
        <p:spPr>
          <a:xfrm>
            <a:off x="5626377" y="3745138"/>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cxnSp>
        <p:nvCxnSpPr>
          <p:cNvPr id="74" name="Straight Arrow Connector 73"/>
          <p:cNvCxnSpPr/>
          <p:nvPr/>
        </p:nvCxnSpPr>
        <p:spPr>
          <a:xfrm>
            <a:off x="5626378" y="3939598"/>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grpSp>
        <p:nvGrpSpPr>
          <p:cNvPr id="75" name="Group 74"/>
          <p:cNvGrpSpPr/>
          <p:nvPr/>
        </p:nvGrpSpPr>
        <p:grpSpPr>
          <a:xfrm>
            <a:off x="5699645" y="4023940"/>
            <a:ext cx="837922" cy="522978"/>
            <a:chOff x="5165102" y="5559107"/>
            <a:chExt cx="745191" cy="522978"/>
          </a:xfrm>
        </p:grpSpPr>
        <p:sp>
          <p:nvSpPr>
            <p:cNvPr id="76" name="Oval 75"/>
            <p:cNvSpPr/>
            <p:nvPr/>
          </p:nvSpPr>
          <p:spPr bwMode="auto">
            <a:xfrm>
              <a:off x="5213470" y="5559107"/>
              <a:ext cx="447364" cy="522978"/>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404040"/>
                </a:solidFill>
                <a:effectLst/>
                <a:uLnTx/>
                <a:uFillTx/>
                <a:latin typeface="Calibri" charset="0"/>
                <a:ea typeface="MS PGothic" pitchFamily="34" charset="-128"/>
                <a:cs typeface="MS PGothic" pitchFamily="34" charset="-128"/>
              </a:endParaRPr>
            </a:p>
          </p:txBody>
        </p:sp>
        <p:sp>
          <p:nvSpPr>
            <p:cNvPr id="77" name="TextBox 76"/>
            <p:cNvSpPr txBox="1"/>
            <p:nvPr/>
          </p:nvSpPr>
          <p:spPr>
            <a:xfrm>
              <a:off x="5165102" y="5636503"/>
              <a:ext cx="745191" cy="36933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rgbClr val="404040"/>
                  </a:solidFill>
                  <a:effectLst/>
                  <a:uLnTx/>
                  <a:uFillTx/>
                  <a:latin typeface="Calibri" charset="0"/>
                  <a:ea typeface="MS PGothic" pitchFamily="34" charset="-128"/>
                </a:rPr>
                <a:t>MPI</a:t>
              </a:r>
            </a:p>
          </p:txBody>
        </p:sp>
      </p:grpSp>
      <p:sp>
        <p:nvSpPr>
          <p:cNvPr id="78" name="TextBox 77"/>
          <p:cNvSpPr txBox="1"/>
          <p:nvPr/>
        </p:nvSpPr>
        <p:spPr>
          <a:xfrm>
            <a:off x="6317258" y="2906142"/>
            <a:ext cx="2311841" cy="307777"/>
          </a:xfrm>
          <a:prstGeom prst="rect">
            <a:avLst/>
          </a:prstGeom>
          <a:noFill/>
        </p:spPr>
        <p:txBody>
          <a:bodyPr wrap="square" rtlCol="0">
            <a:spAutoFit/>
          </a:bodyPr>
          <a:lstStyle/>
          <a:p>
            <a:pPr algn="ctr" fontAlgn="base">
              <a:spcBef>
                <a:spcPct val="0"/>
              </a:spcBef>
              <a:spcAft>
                <a:spcPct val="0"/>
              </a:spcAft>
            </a:pPr>
            <a:r>
              <a:rPr lang="en-US" b="1" dirty="0" smtClean="0">
                <a:solidFill>
                  <a:srgbClr val="404040"/>
                </a:solidFill>
                <a:latin typeface="Calibri" charset="0"/>
                <a:ea typeface="MS PGothic" pitchFamily="34" charset="-128"/>
              </a:rPr>
              <a:t>Swift/T worker</a:t>
            </a:r>
            <a:endParaRPr lang="en-US" b="1" dirty="0">
              <a:solidFill>
                <a:srgbClr val="404040"/>
              </a:solidFill>
              <a:latin typeface="Calibri" charset="0"/>
              <a:ea typeface="MS PGothic" pitchFamily="34" charset="-128"/>
            </a:endParaRPr>
          </a:p>
        </p:txBody>
      </p:sp>
      <p:cxnSp>
        <p:nvCxnSpPr>
          <p:cNvPr id="79" name="Straight Arrow Connector 78"/>
          <p:cNvCxnSpPr/>
          <p:nvPr/>
        </p:nvCxnSpPr>
        <p:spPr>
          <a:xfrm>
            <a:off x="5621659" y="3837899"/>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pic>
        <p:nvPicPr>
          <p:cNvPr id="80" name="Picture 2" descr="C:\cygwin\home\justin\mcs\gadgets\swift-logo\swift-turbin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993" y="1477775"/>
            <a:ext cx="2587402" cy="1202571"/>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6380700" y="3968208"/>
            <a:ext cx="2268847" cy="11019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touque.ca/EC/ICS2O/students/2010-09/ICS2O7B/RabS/Jav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289" y="3997295"/>
            <a:ext cx="563082" cy="1032130"/>
          </a:xfrm>
          <a:prstGeom prst="rect">
            <a:avLst/>
          </a:prstGeom>
          <a:solidFill>
            <a:schemeClr val="bg1"/>
          </a:solidFill>
        </p:spPr>
      </p:pic>
      <p:pic>
        <p:nvPicPr>
          <p:cNvPr id="1028" name="Picture 4" descr="https://res.cloudinary.com/skillsmatter/image/upload/v1453975328/oceuc8zbcqibbhmxk9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5043" y="4158986"/>
            <a:ext cx="514048" cy="76079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cygwin\home\wozniak\exm\papers\JointLab_2014_woz\julia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0238" y="4500164"/>
            <a:ext cx="804446" cy="5527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560" y="4035459"/>
            <a:ext cx="804446" cy="43855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C:\cygwin\home\justin\exm\papers\PyHPC_2013\plots\python-bw-ra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900" y="3949288"/>
            <a:ext cx="4298767" cy="257926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2139573" y="5266471"/>
            <a:ext cx="2586915" cy="830997"/>
          </a:xfrm>
          <a:prstGeom prst="rect">
            <a:avLst/>
          </a:prstGeom>
          <a:noFill/>
        </p:spPr>
        <p:txBody>
          <a:bodyPr wrap="square" rtlCol="0">
            <a:spAutoFit/>
          </a:bodyPr>
          <a:lstStyle/>
          <a:p>
            <a:pPr fontAlgn="base">
              <a:spcBef>
                <a:spcPct val="0"/>
              </a:spcBef>
              <a:spcAft>
                <a:spcPct val="0"/>
              </a:spcAft>
            </a:pPr>
            <a:r>
              <a:rPr lang="en-US" sz="1600" b="1" kern="1200" dirty="0" smtClean="0">
                <a:solidFill>
                  <a:srgbClr val="404040"/>
                </a:solidFill>
                <a:latin typeface="Calibri" charset="0"/>
                <a:ea typeface="MS PGothic" pitchFamily="34" charset="-128"/>
              </a:rPr>
              <a:t>64K cores of Blue Waters</a:t>
            </a:r>
          </a:p>
          <a:p>
            <a:pPr fontAlgn="base">
              <a:spcBef>
                <a:spcPct val="0"/>
              </a:spcBef>
              <a:spcAft>
                <a:spcPct val="0"/>
              </a:spcAft>
            </a:pPr>
            <a:r>
              <a:rPr lang="en-US" sz="1600" b="1" kern="1200" dirty="0" smtClean="0">
                <a:solidFill>
                  <a:srgbClr val="404040"/>
                </a:solidFill>
                <a:latin typeface="Calibri" charset="0"/>
                <a:ea typeface="MS PGothic" pitchFamily="34" charset="-128"/>
              </a:rPr>
              <a:t>2 billion Python tasks</a:t>
            </a:r>
            <a:br>
              <a:rPr lang="en-US" sz="1600" b="1" kern="1200" dirty="0" smtClean="0">
                <a:solidFill>
                  <a:srgbClr val="404040"/>
                </a:solidFill>
                <a:latin typeface="Calibri" charset="0"/>
                <a:ea typeface="MS PGothic" pitchFamily="34" charset="-128"/>
              </a:rPr>
            </a:br>
            <a:r>
              <a:rPr lang="en-US" sz="1600" b="1" kern="1200" dirty="0" smtClean="0">
                <a:solidFill>
                  <a:srgbClr val="404040"/>
                </a:solidFill>
                <a:latin typeface="Calibri" charset="0"/>
                <a:ea typeface="MS PGothic" pitchFamily="34" charset="-128"/>
              </a:rPr>
              <a:t>14 million Pythons/s</a:t>
            </a:r>
            <a:endParaRPr lang="en-US" sz="1600" b="1" kern="1200" dirty="0">
              <a:solidFill>
                <a:srgbClr val="404040"/>
              </a:solidFill>
              <a:latin typeface="Calibri" charset="0"/>
              <a:ea typeface="MS PGothic" pitchFamily="34" charset="-128"/>
            </a:endParaRPr>
          </a:p>
        </p:txBody>
      </p:sp>
      <p:sp>
        <p:nvSpPr>
          <p:cNvPr id="90" name="Rectangle 89"/>
          <p:cNvSpPr/>
          <p:nvPr/>
        </p:nvSpPr>
        <p:spPr>
          <a:xfrm>
            <a:off x="5051945" y="5652526"/>
            <a:ext cx="4316773" cy="738664"/>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Interlanguage parallel scripting for distributed-memory scientific </a:t>
            </a:r>
            <a:r>
              <a:rPr lang="en-US" sz="1400" b="1" dirty="0" smtClean="0">
                <a:solidFill>
                  <a:schemeClr val="tx1">
                    <a:lumMod val="60000"/>
                    <a:lumOff val="40000"/>
                  </a:schemeClr>
                </a:solidFill>
              </a:rPr>
              <a:t>computing.</a:t>
            </a:r>
            <a:r>
              <a:rPr lang="en-US" sz="1400" dirty="0">
                <a:solidFill>
                  <a:schemeClr val="tx1">
                    <a:lumMod val="60000"/>
                    <a:lumOff val="40000"/>
                  </a:schemeClr>
                </a:solidFill>
              </a:rPr>
              <a:t> </a:t>
            </a:r>
            <a:r>
              <a:rPr lang="en-US" sz="1400" dirty="0" smtClean="0">
                <a:solidFill>
                  <a:schemeClr val="tx1">
                    <a:lumMod val="60000"/>
                    <a:lumOff val="40000"/>
                  </a:schemeClr>
                </a:solidFill>
              </a:rPr>
              <a:t/>
            </a:r>
            <a:br>
              <a:rPr lang="en-US" sz="1400" dirty="0" smtClean="0">
                <a:solidFill>
                  <a:schemeClr val="tx1">
                    <a:lumMod val="60000"/>
                    <a:lumOff val="40000"/>
                  </a:schemeClr>
                </a:solidFill>
              </a:rPr>
            </a:br>
            <a:r>
              <a:rPr lang="en-US" sz="1400" dirty="0" smtClean="0">
                <a:solidFill>
                  <a:schemeClr val="tx1">
                    <a:lumMod val="60000"/>
                    <a:lumOff val="40000"/>
                  </a:schemeClr>
                </a:solidFill>
              </a:rPr>
              <a:t>Proc. WORKS @ SC 2015</a:t>
            </a:r>
            <a:endParaRPr lang="en-US" sz="1400" dirty="0">
              <a:solidFill>
                <a:schemeClr val="tx1">
                  <a:lumMod val="60000"/>
                  <a:lumOff val="40000"/>
                </a:schemeClr>
              </a:solidFill>
            </a:endParaRPr>
          </a:p>
        </p:txBody>
      </p:sp>
      <p:cxnSp>
        <p:nvCxnSpPr>
          <p:cNvPr id="91" name="Straight Connector 90"/>
          <p:cNvCxnSpPr/>
          <p:nvPr/>
        </p:nvCxnSpPr>
        <p:spPr>
          <a:xfrm>
            <a:off x="5051946" y="5652526"/>
            <a:ext cx="387488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503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a:t>
            </a:r>
            <a:r>
              <a:rPr lang="en-US" dirty="0"/>
              <a:t>Dynamic Load Balancer</a:t>
            </a:r>
          </a:p>
        </p:txBody>
      </p:sp>
      <p:sp>
        <p:nvSpPr>
          <p:cNvPr id="3" name="Content Placeholder 2"/>
          <p:cNvSpPr>
            <a:spLocks noGrp="1"/>
          </p:cNvSpPr>
          <p:nvPr>
            <p:ph idx="1"/>
          </p:nvPr>
        </p:nvSpPr>
        <p:spPr/>
        <p:txBody>
          <a:bodyPr/>
          <a:lstStyle/>
          <a:p>
            <a:r>
              <a:rPr lang="en-US" sz="2000" dirty="0"/>
              <a:t>An MPI library for master-worker </a:t>
            </a:r>
            <a:br>
              <a:rPr lang="en-US" sz="2000" dirty="0"/>
            </a:br>
            <a:r>
              <a:rPr lang="en-US" sz="2000" dirty="0"/>
              <a:t>workloads in C</a:t>
            </a:r>
          </a:p>
          <a:p>
            <a:r>
              <a:rPr lang="en-US" sz="2000" dirty="0"/>
              <a:t>Uses a variable-size, scalable </a:t>
            </a:r>
            <a:br>
              <a:rPr lang="en-US" sz="2000" dirty="0"/>
            </a:br>
            <a:r>
              <a:rPr lang="en-US" sz="2000" dirty="0"/>
              <a:t>network of servers</a:t>
            </a:r>
          </a:p>
          <a:p>
            <a:r>
              <a:rPr lang="en-US" sz="2000" dirty="0"/>
              <a:t>Servers implement </a:t>
            </a:r>
            <a:br>
              <a:rPr lang="en-US" sz="2000" dirty="0"/>
            </a:br>
            <a:r>
              <a:rPr lang="en-US" sz="2000" dirty="0"/>
              <a:t>work-stealing</a:t>
            </a:r>
          </a:p>
          <a:p>
            <a:r>
              <a:rPr lang="en-US" sz="2000" dirty="0"/>
              <a:t>The work unit is a byte array</a:t>
            </a:r>
          </a:p>
          <a:p>
            <a:r>
              <a:rPr lang="en-US" sz="2000" dirty="0"/>
              <a:t>Optional work priorities, targets, types</a:t>
            </a:r>
          </a:p>
          <a:p>
            <a:endParaRPr lang="en-US" sz="2000" dirty="0"/>
          </a:p>
          <a:p>
            <a:r>
              <a:rPr lang="en-US" sz="2000" dirty="0"/>
              <a:t>For Swift/T, we added:</a:t>
            </a:r>
          </a:p>
          <a:p>
            <a:pPr lvl="1"/>
            <a:r>
              <a:rPr lang="en-US" dirty="0"/>
              <a:t>Server-stored data</a:t>
            </a:r>
          </a:p>
          <a:p>
            <a:pPr lvl="1"/>
            <a:r>
              <a:rPr lang="en-US" dirty="0"/>
              <a:t>Data-dependent execution</a:t>
            </a:r>
          </a:p>
          <a:p>
            <a:pPr marL="0" indent="0">
              <a:buNone/>
            </a:pPr>
            <a:endParaRPr lang="en-US" sz="2000" dirty="0"/>
          </a:p>
          <a:p>
            <a:endParaRPr lang="en-US" dirty="0"/>
          </a:p>
        </p:txBody>
      </p:sp>
      <p:sp>
        <p:nvSpPr>
          <p:cNvPr id="4" name="Text Placeholder 3"/>
          <p:cNvSpPr>
            <a:spLocks noGrp="1"/>
          </p:cNvSpPr>
          <p:nvPr>
            <p:ph type="body" sz="quarter" idx="12"/>
          </p:nvPr>
        </p:nvSpPr>
        <p:spPr/>
        <p:txBody>
          <a:bodyPr/>
          <a:lstStyle/>
          <a:p>
            <a:r>
              <a:rPr lang="en-US" dirty="0" smtClean="0"/>
              <a:t>ADLB for short</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26</a:t>
            </a:fld>
            <a:endParaRPr lang="en-US" dirty="0"/>
          </a:p>
        </p:txBody>
      </p:sp>
      <p:pic>
        <p:nvPicPr>
          <p:cNvPr id="6" name="Picture 2" descr="http://www.anl.gov/sites/anl.gov/files/styles/default_hero/public/adlb.png?itok=eGyc1e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093" y="1679120"/>
            <a:ext cx="4162425" cy="37719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82933" y="3571781"/>
            <a:ext cx="1005403" cy="369332"/>
          </a:xfrm>
          <a:prstGeom prst="rect">
            <a:avLst/>
          </a:prstGeom>
        </p:spPr>
        <p:txBody>
          <a:bodyPr wrap="none">
            <a:spAutoFit/>
          </a:bodyPr>
          <a:lstStyle/>
          <a:p>
            <a:r>
              <a:rPr lang="en-US" dirty="0" smtClean="0">
                <a:solidFill>
                  <a:srgbClr val="000000"/>
                </a:solidFill>
              </a:rPr>
              <a:t>masters</a:t>
            </a:r>
            <a:endParaRPr lang="en-US" dirty="0">
              <a:solidFill>
                <a:srgbClr val="000000"/>
              </a:solidFill>
            </a:endParaRPr>
          </a:p>
        </p:txBody>
      </p:sp>
      <p:sp>
        <p:nvSpPr>
          <p:cNvPr id="8" name="Rectangle 7"/>
          <p:cNvSpPr/>
          <p:nvPr/>
        </p:nvSpPr>
        <p:spPr>
          <a:xfrm>
            <a:off x="6486258" y="1309788"/>
            <a:ext cx="992579" cy="369332"/>
          </a:xfrm>
          <a:prstGeom prst="rect">
            <a:avLst/>
          </a:prstGeom>
        </p:spPr>
        <p:txBody>
          <a:bodyPr wrap="none">
            <a:spAutoFit/>
          </a:bodyPr>
          <a:lstStyle/>
          <a:p>
            <a:r>
              <a:rPr lang="en-US" dirty="0" smtClean="0">
                <a:solidFill>
                  <a:srgbClr val="000000"/>
                </a:solidFill>
              </a:rPr>
              <a:t>workers</a:t>
            </a:r>
            <a:endParaRPr lang="en-US" dirty="0">
              <a:solidFill>
                <a:srgbClr val="000000"/>
              </a:solidFill>
            </a:endParaRPr>
          </a:p>
        </p:txBody>
      </p:sp>
      <p:sp>
        <p:nvSpPr>
          <p:cNvPr id="9" name="Rectangle 8"/>
          <p:cNvSpPr/>
          <p:nvPr/>
        </p:nvSpPr>
        <p:spPr>
          <a:xfrm>
            <a:off x="4471261" y="5722262"/>
            <a:ext cx="4572000" cy="738664"/>
          </a:xfrm>
          <a:prstGeom prst="rect">
            <a:avLst/>
          </a:prstGeom>
        </p:spPr>
        <p:txBody>
          <a:bodyPr wrap="square">
            <a:spAutoFit/>
          </a:bodyPr>
          <a:lstStyle/>
          <a:p>
            <a:pPr marL="285750" indent="-285750">
              <a:buFont typeface="Wingdings" panose="05000000000000000000" pitchFamily="2" charset="2"/>
              <a:buChar char="§"/>
            </a:pPr>
            <a:r>
              <a:rPr lang="en-US" sz="1400" dirty="0" smtClean="0">
                <a:solidFill>
                  <a:schemeClr val="tx1">
                    <a:lumMod val="60000"/>
                    <a:lumOff val="40000"/>
                  </a:schemeClr>
                </a:solidFill>
              </a:rPr>
              <a:t>Lusk et al.  </a:t>
            </a:r>
            <a:r>
              <a:rPr lang="en-US" sz="1400" b="1" dirty="0" smtClean="0">
                <a:solidFill>
                  <a:schemeClr val="tx1">
                    <a:lumMod val="60000"/>
                    <a:lumOff val="40000"/>
                  </a:schemeClr>
                </a:solidFill>
              </a:rPr>
              <a:t>More </a:t>
            </a:r>
            <a:r>
              <a:rPr lang="en-US" sz="1400" b="1" dirty="0">
                <a:solidFill>
                  <a:schemeClr val="tx1">
                    <a:lumMod val="60000"/>
                    <a:lumOff val="40000"/>
                  </a:schemeClr>
                </a:solidFill>
              </a:rPr>
              <a:t>scalability, less pain: A simple programming model and its implementation for extreme computing. </a:t>
            </a:r>
            <a:r>
              <a:rPr lang="en-US" sz="1400" dirty="0">
                <a:solidFill>
                  <a:schemeClr val="tx1">
                    <a:lumMod val="60000"/>
                    <a:lumOff val="40000"/>
                  </a:schemeClr>
                </a:solidFill>
              </a:rPr>
              <a:t>SciDAC Review 17, </a:t>
            </a:r>
            <a:r>
              <a:rPr lang="en-US" sz="1400" dirty="0" smtClean="0">
                <a:solidFill>
                  <a:schemeClr val="tx1">
                    <a:lumMod val="60000"/>
                    <a:lumOff val="40000"/>
                  </a:schemeClr>
                </a:solidFill>
              </a:rPr>
              <a:t>2010</a:t>
            </a:r>
            <a:endParaRPr lang="en-US" sz="1400" dirty="0">
              <a:solidFill>
                <a:schemeClr val="tx1">
                  <a:lumMod val="60000"/>
                  <a:lumOff val="40000"/>
                </a:schemeClr>
              </a:solidFill>
            </a:endParaRPr>
          </a:p>
        </p:txBody>
      </p:sp>
      <p:cxnSp>
        <p:nvCxnSpPr>
          <p:cNvPr id="10" name="Straight Connector 9"/>
          <p:cNvCxnSpPr/>
          <p:nvPr/>
        </p:nvCxnSpPr>
        <p:spPr>
          <a:xfrm>
            <a:off x="4471260" y="5722262"/>
            <a:ext cx="436277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2310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cygwin\home\justin\proj\debd\papers\2014\BDC\img\mapredu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854" y="3572357"/>
            <a:ext cx="4722650" cy="2306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Mapreduce</a:t>
            </a:r>
            <a:r>
              <a:rPr lang="en-US" dirty="0" smtClean="0"/>
              <a:t> in swift/t</a:t>
            </a:r>
            <a:endParaRPr lang="en-US" dirty="0"/>
          </a:p>
        </p:txBody>
      </p:sp>
      <p:sp>
        <p:nvSpPr>
          <p:cNvPr id="3" name="Content Placeholder 2"/>
          <p:cNvSpPr>
            <a:spLocks noGrp="1"/>
          </p:cNvSpPr>
          <p:nvPr>
            <p:ph idx="1"/>
          </p:nvPr>
        </p:nvSpPr>
        <p:spPr>
          <a:xfrm>
            <a:off x="457201" y="1227718"/>
            <a:ext cx="4192291" cy="4422776"/>
          </a:xfrm>
        </p:spPr>
        <p:txBody>
          <a:bodyPr/>
          <a:lstStyle/>
          <a:p>
            <a:pPr marL="0" indent="0">
              <a:spcBef>
                <a:spcPts val="0"/>
              </a:spcBef>
              <a:buNone/>
            </a:pPr>
            <a:endParaRPr lang="en-US" sz="1100" b="1" dirty="0">
              <a:latin typeface="Inconsolata-dz" pitchFamily="49" charset="0"/>
              <a:cs typeface="Liberation Mono" panose="02070409020205020404" pitchFamily="49" charset="0"/>
            </a:endParaRPr>
          </a:p>
          <a:p>
            <a:pPr marL="0" indent="0">
              <a:spcBef>
                <a:spcPts val="0"/>
              </a:spcBef>
              <a:buNone/>
            </a:pPr>
            <a:r>
              <a:rPr lang="en-US" sz="1100" b="1" dirty="0" smtClean="0">
                <a:latin typeface="Inconsolata-dz" pitchFamily="49" charset="0"/>
                <a:cs typeface="Liberation Mono" panose="02070409020205020404" pitchFamily="49" charset="0"/>
              </a:rPr>
              <a:t>file d[];</a:t>
            </a:r>
          </a:p>
          <a:p>
            <a:pPr marL="0" indent="0">
              <a:spcBef>
                <a:spcPts val="0"/>
              </a:spcBef>
              <a:buNone/>
            </a:pPr>
            <a:r>
              <a:rPr lang="en-US" sz="1100" b="1" dirty="0" err="1" smtClean="0">
                <a:latin typeface="Inconsolata-dz" pitchFamily="49" charset="0"/>
                <a:cs typeface="Liberation Mono" panose="02070409020205020404" pitchFamily="49" charset="0"/>
              </a:rPr>
              <a:t>int</a:t>
            </a:r>
            <a:r>
              <a:rPr lang="en-US" sz="1100" b="1" dirty="0" smtClean="0">
                <a:latin typeface="Inconsolata-dz" pitchFamily="49" charset="0"/>
                <a:cs typeface="Liberation Mono" panose="02070409020205020404" pitchFamily="49" charset="0"/>
              </a:rPr>
              <a:t> N = string2int(</a:t>
            </a:r>
            <a:r>
              <a:rPr lang="en-US" sz="1100" b="1" dirty="0" err="1" smtClean="0">
                <a:latin typeface="Inconsolata-dz" pitchFamily="49" charset="0"/>
                <a:cs typeface="Liberation Mono" panose="02070409020205020404" pitchFamily="49" charset="0"/>
              </a:rPr>
              <a:t>argv</a:t>
            </a:r>
            <a:r>
              <a:rPr lang="en-US" sz="1100" b="1" dirty="0" smtClean="0">
                <a:latin typeface="Inconsolata-dz" pitchFamily="49" charset="0"/>
                <a:cs typeface="Liberation Mono" panose="02070409020205020404" pitchFamily="49" charset="0"/>
              </a:rPr>
              <a:t>("N"));</a:t>
            </a:r>
          </a:p>
          <a:p>
            <a:pPr marL="0" indent="0">
              <a:spcBef>
                <a:spcPts val="0"/>
              </a:spcBef>
              <a:buNone/>
            </a:pPr>
            <a:r>
              <a:rPr lang="en-US" sz="1100" b="1" dirty="0" smtClean="0">
                <a:solidFill>
                  <a:srgbClr val="C00000"/>
                </a:solidFill>
                <a:latin typeface="Inconsolata-dz" pitchFamily="49" charset="0"/>
                <a:cs typeface="Liberation Mono" panose="02070409020205020404" pitchFamily="49" charset="0"/>
              </a:rPr>
              <a:t>// Map phase</a:t>
            </a:r>
          </a:p>
          <a:p>
            <a:pPr marL="0" indent="0">
              <a:spcBef>
                <a:spcPts val="0"/>
              </a:spcBef>
              <a:buNone/>
            </a:pPr>
            <a:r>
              <a:rPr lang="en-US" sz="1100" b="1" dirty="0" err="1" smtClean="0">
                <a:latin typeface="Inconsolata-dz" pitchFamily="49" charset="0"/>
                <a:cs typeface="Liberation Mono" panose="02070409020205020404" pitchFamily="49" charset="0"/>
              </a:rPr>
              <a:t>foreach</a:t>
            </a:r>
            <a:r>
              <a:rPr lang="en-US" sz="1100" b="1" dirty="0" smtClean="0">
                <a:latin typeface="Inconsolata-dz" pitchFamily="49" charset="0"/>
                <a:cs typeface="Liberation Mono" panose="02070409020205020404" pitchFamily="49" charset="0"/>
              </a:rPr>
              <a:t> </a:t>
            </a:r>
            <a:r>
              <a:rPr lang="en-US" sz="1100" b="1" dirty="0" err="1" smtClean="0">
                <a:latin typeface="Inconsolata-dz" pitchFamily="49" charset="0"/>
                <a:cs typeface="Liberation Mono" panose="02070409020205020404" pitchFamily="49" charset="0"/>
              </a:rPr>
              <a:t>i</a:t>
            </a:r>
            <a:r>
              <a:rPr lang="en-US" sz="1100" b="1" dirty="0" smtClean="0">
                <a:latin typeface="Inconsolata-dz" pitchFamily="49" charset="0"/>
                <a:cs typeface="Liberation Mono" panose="02070409020205020404" pitchFamily="49" charset="0"/>
              </a:rPr>
              <a:t> in [0:N-1] {</a:t>
            </a:r>
          </a:p>
          <a:p>
            <a:pPr marL="0" indent="0">
              <a:spcBef>
                <a:spcPts val="0"/>
              </a:spcBef>
              <a:buNone/>
            </a:pPr>
            <a:r>
              <a:rPr lang="en-US" sz="1100" b="1" dirty="0" smtClean="0">
                <a:latin typeface="Inconsolata-dz" pitchFamily="49" charset="0"/>
                <a:cs typeface="Liberation Mono" panose="02070409020205020404" pitchFamily="49" charset="0"/>
              </a:rPr>
              <a:t>  file a = </a:t>
            </a:r>
            <a:r>
              <a:rPr lang="en-US" sz="1100" b="1" dirty="0" err="1" smtClean="0">
                <a:latin typeface="Inconsolata-dz" pitchFamily="49" charset="0"/>
                <a:cs typeface="Liberation Mono" panose="02070409020205020404" pitchFamily="49" charset="0"/>
              </a:rPr>
              <a:t>find_file</a:t>
            </a:r>
            <a:r>
              <a:rPr lang="en-US" sz="1100" b="1" dirty="0" smtClean="0">
                <a:latin typeface="Inconsolata-dz" pitchFamily="49" charset="0"/>
                <a:cs typeface="Liberation Mono" panose="02070409020205020404" pitchFamily="49" charset="0"/>
              </a:rPr>
              <a:t>(</a:t>
            </a:r>
            <a:r>
              <a:rPr lang="en-US" sz="1100" b="1" dirty="0" err="1" smtClean="0">
                <a:latin typeface="Inconsolata-dz" pitchFamily="49" charset="0"/>
                <a:cs typeface="Liberation Mono" panose="02070409020205020404" pitchFamily="49" charset="0"/>
              </a:rPr>
              <a:t>i</a:t>
            </a:r>
            <a:r>
              <a:rPr lang="en-US" sz="1100" b="1" dirty="0" smtClean="0">
                <a:latin typeface="Inconsolata-dz" pitchFamily="49" charset="0"/>
                <a:cs typeface="Liberation Mono" panose="02070409020205020404" pitchFamily="49" charset="0"/>
              </a:rPr>
              <a:t>);</a:t>
            </a:r>
          </a:p>
          <a:p>
            <a:pPr marL="0" indent="0">
              <a:spcBef>
                <a:spcPts val="0"/>
              </a:spcBef>
              <a:buNone/>
            </a:pPr>
            <a:r>
              <a:rPr lang="en-US" sz="1100" b="1" dirty="0" smtClean="0">
                <a:latin typeface="Inconsolata-dz" pitchFamily="49" charset="0"/>
                <a:cs typeface="Liberation Mono" panose="02070409020205020404" pitchFamily="49" charset="0"/>
              </a:rPr>
              <a:t>  d[</a:t>
            </a:r>
            <a:r>
              <a:rPr lang="en-US" sz="1100" b="1" dirty="0" err="1" smtClean="0">
                <a:latin typeface="Inconsolata-dz" pitchFamily="49" charset="0"/>
                <a:cs typeface="Liberation Mono" panose="02070409020205020404" pitchFamily="49" charset="0"/>
              </a:rPr>
              <a:t>i</a:t>
            </a:r>
            <a:r>
              <a:rPr lang="en-US" sz="1100" b="1" dirty="0" smtClean="0">
                <a:latin typeface="Inconsolata-dz" pitchFamily="49" charset="0"/>
                <a:cs typeface="Liberation Mono" panose="02070409020205020404" pitchFamily="49" charset="0"/>
              </a:rPr>
              <a:t>] = </a:t>
            </a:r>
            <a:r>
              <a:rPr lang="en-US" sz="1100" b="1" dirty="0" err="1" smtClean="0">
                <a:solidFill>
                  <a:srgbClr val="002060"/>
                </a:solidFill>
                <a:latin typeface="Inconsolata-dz" pitchFamily="49" charset="0"/>
                <a:cs typeface="Liberation Mono" panose="02070409020205020404" pitchFamily="49" charset="0"/>
              </a:rPr>
              <a:t>map_function</a:t>
            </a:r>
            <a:r>
              <a:rPr lang="en-US" sz="1100" b="1" dirty="0" smtClean="0">
                <a:latin typeface="Inconsolata-dz" pitchFamily="49" charset="0"/>
                <a:cs typeface="Liberation Mono" panose="02070409020205020404" pitchFamily="49" charset="0"/>
              </a:rPr>
              <a:t>(a);</a:t>
            </a:r>
          </a:p>
          <a:p>
            <a:pPr marL="0" indent="0">
              <a:spcBef>
                <a:spcPts val="0"/>
              </a:spcBef>
              <a:buNone/>
            </a:pPr>
            <a:r>
              <a:rPr lang="en-US" sz="1100" b="1" dirty="0" smtClean="0">
                <a:latin typeface="Inconsolata-dz" pitchFamily="49" charset="0"/>
                <a:cs typeface="Liberation Mono" panose="02070409020205020404" pitchFamily="49" charset="0"/>
              </a:rPr>
              <a:t>}</a:t>
            </a:r>
          </a:p>
          <a:p>
            <a:pPr marL="0" indent="0">
              <a:spcBef>
                <a:spcPts val="0"/>
              </a:spcBef>
              <a:buNone/>
            </a:pPr>
            <a:r>
              <a:rPr lang="en-US" sz="1100" b="1" dirty="0" smtClean="0">
                <a:solidFill>
                  <a:srgbClr val="C00000"/>
                </a:solidFill>
                <a:latin typeface="Inconsolata-dz" pitchFamily="49" charset="0"/>
                <a:cs typeface="Liberation Mono" panose="02070409020205020404" pitchFamily="49" charset="0"/>
              </a:rPr>
              <a:t>// Reduce phase</a:t>
            </a:r>
          </a:p>
          <a:p>
            <a:pPr marL="0" indent="0">
              <a:spcBef>
                <a:spcPts val="0"/>
              </a:spcBef>
              <a:buNone/>
            </a:pPr>
            <a:r>
              <a:rPr lang="en-US" sz="1100" b="1" dirty="0" smtClean="0">
                <a:latin typeface="Inconsolata-dz" pitchFamily="49" charset="0"/>
                <a:cs typeface="Liberation Mono" panose="02070409020205020404" pitchFamily="49" charset="0"/>
              </a:rPr>
              <a:t>file final &lt;"</a:t>
            </a:r>
            <a:r>
              <a:rPr lang="en-US" sz="1100" b="1" dirty="0" err="1" smtClean="0">
                <a:latin typeface="Inconsolata-dz" pitchFamily="49" charset="0"/>
                <a:cs typeface="Liberation Mono" panose="02070409020205020404" pitchFamily="49" charset="0"/>
              </a:rPr>
              <a:t>final.data</a:t>
            </a:r>
            <a:r>
              <a:rPr lang="en-US" sz="1100" b="1" dirty="0" smtClean="0">
                <a:latin typeface="Inconsolata-dz" pitchFamily="49" charset="0"/>
                <a:cs typeface="Liberation Mono" panose="02070409020205020404" pitchFamily="49" charset="0"/>
              </a:rPr>
              <a:t>"&gt; = </a:t>
            </a:r>
            <a:br>
              <a:rPr lang="en-US" sz="1100" b="1" dirty="0" smtClean="0">
                <a:latin typeface="Inconsolata-dz" pitchFamily="49" charset="0"/>
                <a:cs typeface="Liberation Mono" panose="02070409020205020404" pitchFamily="49" charset="0"/>
              </a:rPr>
            </a:br>
            <a:r>
              <a:rPr lang="en-US" sz="1100" b="1" dirty="0" smtClean="0">
                <a:latin typeface="Inconsolata-dz" pitchFamily="49" charset="0"/>
                <a:cs typeface="Liberation Mono" panose="02070409020205020404" pitchFamily="49" charset="0"/>
              </a:rPr>
              <a:t>                     merge(d, 0, tasks-1);</a:t>
            </a:r>
          </a:p>
          <a:p>
            <a:pPr marL="0" indent="0">
              <a:spcBef>
                <a:spcPts val="0"/>
              </a:spcBef>
              <a:buNone/>
            </a:pPr>
            <a:endParaRPr lang="en-US" sz="1100" b="1" dirty="0">
              <a:latin typeface="Inconsolata-dz" pitchFamily="49" charset="0"/>
              <a:cs typeface="Liberation Mono" panose="02070409020205020404" pitchFamily="49" charset="0"/>
            </a:endParaRPr>
          </a:p>
          <a:p>
            <a:pPr marL="0" indent="0">
              <a:spcBef>
                <a:spcPts val="0"/>
              </a:spcBef>
              <a:buNone/>
            </a:pPr>
            <a:r>
              <a:rPr lang="en-US" sz="1100" b="1" dirty="0">
                <a:latin typeface="Inconsolata-dz" pitchFamily="49" charset="0"/>
                <a:cs typeface="Liberation Mono" panose="02070409020205020404" pitchFamily="49" charset="0"/>
              </a:rPr>
              <a:t>(file o) merge(file d[], </a:t>
            </a:r>
            <a:r>
              <a:rPr lang="en-US" sz="1100" b="1" dirty="0" err="1">
                <a:latin typeface="Inconsolata-dz" pitchFamily="49" charset="0"/>
                <a:cs typeface="Liberation Mono" panose="02070409020205020404" pitchFamily="49" charset="0"/>
              </a:rPr>
              <a:t>int</a:t>
            </a:r>
            <a:r>
              <a:rPr lang="en-US" sz="1100" b="1" dirty="0">
                <a:latin typeface="Inconsolata-dz" pitchFamily="49" charset="0"/>
                <a:cs typeface="Liberation Mono" panose="02070409020205020404" pitchFamily="49" charset="0"/>
              </a:rPr>
              <a:t> start, </a:t>
            </a:r>
            <a:r>
              <a:rPr lang="en-US" sz="1100" b="1" dirty="0" err="1">
                <a:latin typeface="Inconsolata-dz" pitchFamily="49" charset="0"/>
                <a:cs typeface="Liberation Mono" panose="02070409020205020404" pitchFamily="49" charset="0"/>
              </a:rPr>
              <a:t>int</a:t>
            </a:r>
            <a:r>
              <a:rPr lang="en-US" sz="1100" b="1" dirty="0">
                <a:latin typeface="Inconsolata-dz" pitchFamily="49" charset="0"/>
                <a:cs typeface="Liberation Mono" panose="02070409020205020404" pitchFamily="49" charset="0"/>
              </a:rPr>
              <a:t> stop) </a:t>
            </a:r>
            <a:r>
              <a:rPr lang="en-US" sz="1100" b="1" dirty="0" smtClean="0">
                <a:latin typeface="Inconsolata-dz" pitchFamily="49" charset="0"/>
                <a:cs typeface="Liberation Mono" panose="02070409020205020404" pitchFamily="49" charset="0"/>
              </a:rPr>
              <a:t/>
            </a:r>
            <a:br>
              <a:rPr lang="en-US" sz="1100" b="1" dirty="0" smtClean="0">
                <a:latin typeface="Inconsolata-dz" pitchFamily="49" charset="0"/>
                <a:cs typeface="Liberation Mono" panose="02070409020205020404" pitchFamily="49" charset="0"/>
              </a:rPr>
            </a:br>
            <a:r>
              <a:rPr lang="en-US" sz="1100" b="1" dirty="0" smtClean="0">
                <a:latin typeface="Inconsolata-dz" pitchFamily="49" charset="0"/>
                <a:cs typeface="Liberation Mono" panose="02070409020205020404" pitchFamily="49" charset="0"/>
              </a:rPr>
              <a:t>{</a:t>
            </a:r>
            <a:endParaRPr lang="en-US" sz="1100" b="1" dirty="0">
              <a:latin typeface="Inconsolata-dz" pitchFamily="49" charset="0"/>
              <a:cs typeface="Liberation Mono" panose="02070409020205020404" pitchFamily="49" charset="0"/>
            </a:endParaRPr>
          </a:p>
          <a:p>
            <a:pPr marL="0" indent="0">
              <a:spcBef>
                <a:spcPts val="0"/>
              </a:spcBef>
              <a:buNone/>
            </a:pPr>
            <a:r>
              <a:rPr lang="en-US" sz="1100" b="1" dirty="0">
                <a:latin typeface="Inconsolata-dz" pitchFamily="49" charset="0"/>
                <a:cs typeface="Liberation Mono" panose="02070409020205020404" pitchFamily="49" charset="0"/>
              </a:rPr>
              <a:t>  if (stop-start == 1) {</a:t>
            </a:r>
          </a:p>
          <a:p>
            <a:pPr marL="0" indent="0">
              <a:spcBef>
                <a:spcPts val="0"/>
              </a:spcBef>
              <a:buNone/>
            </a:pPr>
            <a:r>
              <a:rPr lang="en-US" sz="1100" b="1" dirty="0">
                <a:latin typeface="Inconsolata-dz" pitchFamily="49" charset="0"/>
                <a:cs typeface="Liberation Mono" panose="02070409020205020404" pitchFamily="49" charset="0"/>
              </a:rPr>
              <a:t>    </a:t>
            </a:r>
            <a:r>
              <a:rPr lang="en-US" sz="1100" b="1" dirty="0">
                <a:solidFill>
                  <a:srgbClr val="C00000"/>
                </a:solidFill>
                <a:latin typeface="Inconsolata-dz" pitchFamily="49" charset="0"/>
                <a:cs typeface="Liberation Mono" panose="02070409020205020404" pitchFamily="49" charset="0"/>
              </a:rPr>
              <a:t>// Base case: merge pair</a:t>
            </a:r>
          </a:p>
          <a:p>
            <a:pPr marL="0" indent="0">
              <a:spcBef>
                <a:spcPts val="0"/>
              </a:spcBef>
              <a:buNone/>
            </a:pPr>
            <a:r>
              <a:rPr lang="en-US" sz="1100" b="1" dirty="0">
                <a:latin typeface="Inconsolata-dz" pitchFamily="49" charset="0"/>
                <a:cs typeface="Liberation Mono" panose="02070409020205020404" pitchFamily="49" charset="0"/>
              </a:rPr>
              <a:t>    o = </a:t>
            </a:r>
            <a:r>
              <a:rPr lang="en-US" sz="1100" b="1" dirty="0" err="1">
                <a:latin typeface="Inconsolata-dz" pitchFamily="49" charset="0"/>
                <a:cs typeface="Liberation Mono" panose="02070409020205020404" pitchFamily="49" charset="0"/>
              </a:rPr>
              <a:t>merge_pair</a:t>
            </a:r>
            <a:r>
              <a:rPr lang="en-US" sz="1100" b="1" dirty="0">
                <a:latin typeface="Inconsolata-dz" pitchFamily="49" charset="0"/>
                <a:cs typeface="Liberation Mono" panose="02070409020205020404" pitchFamily="49" charset="0"/>
              </a:rPr>
              <a:t>(d[start], d[stop]);</a:t>
            </a:r>
          </a:p>
          <a:p>
            <a:pPr marL="0" indent="0">
              <a:spcBef>
                <a:spcPts val="0"/>
              </a:spcBef>
              <a:buNone/>
            </a:pPr>
            <a:r>
              <a:rPr lang="en-US" sz="1100" b="1" dirty="0">
                <a:latin typeface="Inconsolata-dz" pitchFamily="49" charset="0"/>
                <a:cs typeface="Liberation Mono" panose="02070409020205020404" pitchFamily="49" charset="0"/>
              </a:rPr>
              <a:t>  } else {</a:t>
            </a:r>
          </a:p>
          <a:p>
            <a:pPr marL="0" indent="0">
              <a:spcBef>
                <a:spcPts val="0"/>
              </a:spcBef>
              <a:buNone/>
            </a:pPr>
            <a:r>
              <a:rPr lang="en-US" sz="1100" b="1" dirty="0">
                <a:latin typeface="Inconsolata-dz" pitchFamily="49" charset="0"/>
                <a:cs typeface="Liberation Mono" panose="02070409020205020404" pitchFamily="49" charset="0"/>
              </a:rPr>
              <a:t>    </a:t>
            </a:r>
            <a:r>
              <a:rPr lang="en-US" sz="1100" b="1" dirty="0">
                <a:solidFill>
                  <a:srgbClr val="C00000"/>
                </a:solidFill>
                <a:latin typeface="Inconsolata-dz" pitchFamily="49" charset="0"/>
                <a:cs typeface="Liberation Mono" panose="02070409020205020404" pitchFamily="49" charset="0"/>
              </a:rPr>
              <a:t>// Merge pair of recursive calls</a:t>
            </a:r>
          </a:p>
          <a:p>
            <a:pPr marL="0" indent="0">
              <a:spcBef>
                <a:spcPts val="0"/>
              </a:spcBef>
              <a:buNone/>
            </a:pPr>
            <a:r>
              <a:rPr lang="en-US" sz="1100" b="1" dirty="0">
                <a:latin typeface="Inconsolata-dz" pitchFamily="49" charset="0"/>
                <a:cs typeface="Liberation Mono" panose="02070409020205020404" pitchFamily="49" charset="0"/>
              </a:rPr>
              <a:t>    n = stop-start;</a:t>
            </a:r>
          </a:p>
          <a:p>
            <a:pPr marL="0" indent="0">
              <a:spcBef>
                <a:spcPts val="0"/>
              </a:spcBef>
              <a:buNone/>
            </a:pPr>
            <a:r>
              <a:rPr lang="en-US" sz="1100" b="1" dirty="0">
                <a:latin typeface="Inconsolata-dz" pitchFamily="49" charset="0"/>
                <a:cs typeface="Liberation Mono" panose="02070409020205020404" pitchFamily="49" charset="0"/>
              </a:rPr>
              <a:t>    s = n % 2;</a:t>
            </a:r>
          </a:p>
          <a:p>
            <a:pPr marL="0" indent="0">
              <a:spcBef>
                <a:spcPts val="0"/>
              </a:spcBef>
              <a:buNone/>
            </a:pPr>
            <a:r>
              <a:rPr lang="en-US" sz="1100" b="1" dirty="0">
                <a:latin typeface="Inconsolata-dz" pitchFamily="49" charset="0"/>
                <a:cs typeface="Liberation Mono" panose="02070409020205020404" pitchFamily="49" charset="0"/>
              </a:rPr>
              <a:t>    o = </a:t>
            </a:r>
            <a:r>
              <a:rPr lang="en-US" sz="1100" b="1" dirty="0" err="1">
                <a:latin typeface="Inconsolata-dz" pitchFamily="49" charset="0"/>
                <a:cs typeface="Liberation Mono" panose="02070409020205020404" pitchFamily="49" charset="0"/>
              </a:rPr>
              <a:t>merge_pair</a:t>
            </a:r>
            <a:r>
              <a:rPr lang="en-US" sz="1100" b="1" dirty="0">
                <a:latin typeface="Inconsolata-dz" pitchFamily="49" charset="0"/>
                <a:cs typeface="Liberation Mono" panose="02070409020205020404" pitchFamily="49" charset="0"/>
              </a:rPr>
              <a:t>(</a:t>
            </a:r>
            <a:r>
              <a:rPr lang="en-US" sz="1100" b="1" dirty="0">
                <a:solidFill>
                  <a:srgbClr val="002060"/>
                </a:solidFill>
                <a:latin typeface="Inconsolata-dz" pitchFamily="49" charset="0"/>
                <a:cs typeface="Liberation Mono" panose="02070409020205020404" pitchFamily="49" charset="0"/>
              </a:rPr>
              <a:t>merge</a:t>
            </a:r>
            <a:r>
              <a:rPr lang="en-US" sz="1100" b="1" dirty="0">
                <a:latin typeface="Inconsolata-dz" pitchFamily="49" charset="0"/>
                <a:cs typeface="Liberation Mono" panose="02070409020205020404" pitchFamily="49" charset="0"/>
              </a:rPr>
              <a:t>(d, start,     </a:t>
            </a:r>
            <a:r>
              <a:rPr lang="en-US" sz="1100" b="1" dirty="0" err="1">
                <a:latin typeface="Inconsolata-dz" pitchFamily="49" charset="0"/>
                <a:cs typeface="Liberation Mono" panose="02070409020205020404" pitchFamily="49" charset="0"/>
              </a:rPr>
              <a:t>start+s</a:t>
            </a:r>
            <a:r>
              <a:rPr lang="en-US" sz="1100" b="1" dirty="0">
                <a:latin typeface="Inconsolata-dz" pitchFamily="49" charset="0"/>
                <a:cs typeface="Liberation Mono" panose="02070409020205020404" pitchFamily="49" charset="0"/>
              </a:rPr>
              <a:t>),</a:t>
            </a:r>
          </a:p>
          <a:p>
            <a:pPr marL="0" indent="0">
              <a:spcBef>
                <a:spcPts val="0"/>
              </a:spcBef>
              <a:buNone/>
            </a:pPr>
            <a:r>
              <a:rPr lang="en-US" sz="1100" b="1" dirty="0">
                <a:latin typeface="Inconsolata-dz" pitchFamily="49" charset="0"/>
                <a:cs typeface="Liberation Mono" panose="02070409020205020404" pitchFamily="49" charset="0"/>
              </a:rPr>
              <a:t>                   </a:t>
            </a:r>
            <a:r>
              <a:rPr lang="en-US" sz="1100" b="1" dirty="0">
                <a:solidFill>
                  <a:srgbClr val="002060"/>
                </a:solidFill>
                <a:latin typeface="Inconsolata-dz" pitchFamily="49" charset="0"/>
                <a:cs typeface="Liberation Mono" panose="02070409020205020404" pitchFamily="49" charset="0"/>
              </a:rPr>
              <a:t>merg</a:t>
            </a:r>
            <a:r>
              <a:rPr lang="en-US" sz="1100" b="1" dirty="0">
                <a:latin typeface="Inconsolata-dz" pitchFamily="49" charset="0"/>
                <a:cs typeface="Liberation Mono" panose="02070409020205020404" pitchFamily="49" charset="0"/>
              </a:rPr>
              <a:t>e(d, start+s+1, stop));</a:t>
            </a:r>
          </a:p>
          <a:p>
            <a:pPr marL="0" indent="0">
              <a:spcBef>
                <a:spcPts val="0"/>
              </a:spcBef>
              <a:buNone/>
            </a:pPr>
            <a:r>
              <a:rPr lang="en-US" sz="1100" b="1" dirty="0">
                <a:latin typeface="Inconsolata-dz" pitchFamily="49" charset="0"/>
                <a:cs typeface="Liberation Mono" panose="02070409020205020404" pitchFamily="49" charset="0"/>
              </a:rPr>
              <a:t>  </a:t>
            </a:r>
            <a:r>
              <a:rPr lang="en-US" sz="1100" b="1" dirty="0" smtClean="0">
                <a:latin typeface="Inconsolata-dz" pitchFamily="49" charset="0"/>
                <a:cs typeface="Liberation Mono" panose="02070409020205020404" pitchFamily="49" charset="0"/>
              </a:rPr>
              <a:t>}</a:t>
            </a:r>
          </a:p>
          <a:p>
            <a:pPr marL="0" indent="0">
              <a:spcBef>
                <a:spcPts val="0"/>
              </a:spcBef>
              <a:buNone/>
            </a:pPr>
            <a:r>
              <a:rPr lang="en-US" sz="1100" b="1" dirty="0" smtClean="0">
                <a:latin typeface="Inconsolata-dz" pitchFamily="49" charset="0"/>
                <a:cs typeface="Liberation Mono" panose="02070409020205020404" pitchFamily="49" charset="0"/>
              </a:rPr>
              <a:t>}</a:t>
            </a:r>
            <a:endParaRPr lang="en-US" sz="1100" b="1" dirty="0">
              <a:latin typeface="Inconsolata-dz" pitchFamily="49" charset="0"/>
              <a:cs typeface="Liberation Mono" panose="02070409020205020404" pitchFamily="49" charset="0"/>
            </a:endParaRPr>
          </a:p>
          <a:p>
            <a:pPr marL="0" indent="0">
              <a:spcBef>
                <a:spcPts val="0"/>
              </a:spcBef>
              <a:buNone/>
            </a:pPr>
            <a:endParaRPr lang="en-US" sz="1100" b="1" dirty="0">
              <a:latin typeface="Inconsolata-dz" pitchFamily="49" charset="0"/>
              <a:cs typeface="Liberation Mono" panose="02070409020205020404" pitchFamily="49" charset="0"/>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27</a:t>
            </a:fld>
            <a:endParaRPr lang="en-US" dirty="0"/>
          </a:p>
        </p:txBody>
      </p:sp>
      <p:sp>
        <p:nvSpPr>
          <p:cNvPr id="7" name="Rectangle 6"/>
          <p:cNvSpPr/>
          <p:nvPr/>
        </p:nvSpPr>
        <p:spPr>
          <a:xfrm>
            <a:off x="4687385" y="1355057"/>
            <a:ext cx="4410119" cy="2031325"/>
          </a:xfrm>
          <a:prstGeom prst="rect">
            <a:avLst/>
          </a:prstGeom>
        </p:spPr>
        <p:txBody>
          <a:bodyPr wrap="square">
            <a:spAutoFit/>
          </a:bodyPr>
          <a:lstStyle/>
          <a:p>
            <a:pPr marL="285750" indent="-285750">
              <a:buFont typeface="Wingdings" panose="05000000000000000000" pitchFamily="2" charset="2"/>
              <a:buChar char="§"/>
            </a:pPr>
            <a:r>
              <a:rPr lang="en-US" dirty="0" smtClean="0">
                <a:cs typeface="Liberation Mono" panose="02070409020205020404" pitchFamily="49" charset="0"/>
              </a:rPr>
              <a:t>The user </a:t>
            </a:r>
            <a:r>
              <a:rPr lang="en-US" dirty="0">
                <a:cs typeface="Liberation Mono" panose="02070409020205020404" pitchFamily="49" charset="0"/>
              </a:rPr>
              <a:t>needs to implement </a:t>
            </a:r>
            <a:r>
              <a:rPr lang="en-US" dirty="0">
                <a:latin typeface="Liberation Mono" panose="02070409020205020404" pitchFamily="49" charset="0"/>
                <a:cs typeface="Liberation Mono" panose="02070409020205020404" pitchFamily="49" charset="0"/>
              </a:rPr>
              <a:t/>
            </a:r>
            <a:br>
              <a:rPr lang="en-US" dirty="0">
                <a:latin typeface="Liberation Mono" panose="02070409020205020404" pitchFamily="49" charset="0"/>
                <a:cs typeface="Liberation Mono" panose="02070409020205020404" pitchFamily="49" charset="0"/>
              </a:rPr>
            </a:br>
            <a:r>
              <a:rPr lang="en-US" dirty="0" err="1">
                <a:solidFill>
                  <a:srgbClr val="000000"/>
                </a:solidFill>
                <a:latin typeface="Inconsolata-dz" pitchFamily="49" charset="0"/>
                <a:cs typeface="Liberation Mono" panose="02070409020205020404" pitchFamily="49" charset="0"/>
              </a:rPr>
              <a:t>map_function</a:t>
            </a:r>
            <a:r>
              <a:rPr lang="en-US" dirty="0">
                <a:solidFill>
                  <a:srgbClr val="000000"/>
                </a:solidFill>
                <a:latin typeface="Liberation Mono" panose="02070409020205020404" pitchFamily="49" charset="0"/>
                <a:cs typeface="Liberation Mono" panose="02070409020205020404" pitchFamily="49" charset="0"/>
              </a:rPr>
              <a:t>()</a:t>
            </a:r>
            <a:r>
              <a:rPr lang="en-US" dirty="0">
                <a:solidFill>
                  <a:srgbClr val="000000"/>
                </a:solidFill>
                <a:cs typeface="Liberation Mono" panose="02070409020205020404" pitchFamily="49" charset="0"/>
              </a:rPr>
              <a:t> </a:t>
            </a:r>
            <a:r>
              <a:rPr lang="en-US" dirty="0">
                <a:cs typeface="Liberation Mono" panose="02070409020205020404" pitchFamily="49" charset="0"/>
              </a:rPr>
              <a:t>and </a:t>
            </a:r>
            <a:r>
              <a:rPr lang="en-US" dirty="0">
                <a:solidFill>
                  <a:srgbClr val="000000"/>
                </a:solidFill>
                <a:latin typeface="Liberation Mono" panose="02070409020205020404" pitchFamily="49" charset="0"/>
                <a:cs typeface="Liberation Mono" panose="02070409020205020404" pitchFamily="49" charset="0"/>
              </a:rPr>
              <a:t>merge()</a:t>
            </a:r>
          </a:p>
          <a:p>
            <a:pPr marL="285750" indent="-285750">
              <a:buFont typeface="Wingdings" panose="05000000000000000000" pitchFamily="2" charset="2"/>
              <a:buChar char="§"/>
            </a:pPr>
            <a:r>
              <a:rPr lang="en-US" dirty="0">
                <a:solidFill>
                  <a:srgbClr val="000000"/>
                </a:solidFill>
                <a:cs typeface="Liberation Mono" panose="02070409020205020404" pitchFamily="49" charset="0"/>
              </a:rPr>
              <a:t>These may be implemented </a:t>
            </a:r>
            <a:br>
              <a:rPr lang="en-US" dirty="0">
                <a:solidFill>
                  <a:srgbClr val="000000"/>
                </a:solidFill>
                <a:cs typeface="Liberation Mono" panose="02070409020205020404" pitchFamily="49" charset="0"/>
              </a:rPr>
            </a:br>
            <a:r>
              <a:rPr lang="en-US" dirty="0">
                <a:solidFill>
                  <a:srgbClr val="000000"/>
                </a:solidFill>
                <a:cs typeface="Liberation Mono" panose="02070409020205020404" pitchFamily="49" charset="0"/>
              </a:rPr>
              <a:t>in native code, Python, etc.</a:t>
            </a:r>
          </a:p>
          <a:p>
            <a:pPr marL="285750" indent="-285750">
              <a:buFont typeface="Wingdings" panose="05000000000000000000" pitchFamily="2" charset="2"/>
              <a:buChar char="§"/>
            </a:pPr>
            <a:r>
              <a:rPr lang="en-US" dirty="0">
                <a:solidFill>
                  <a:srgbClr val="000000"/>
                </a:solidFill>
                <a:cs typeface="Liberation Mono" panose="02070409020205020404" pitchFamily="49" charset="0"/>
              </a:rPr>
              <a:t>Could add </a:t>
            </a:r>
            <a:r>
              <a:rPr lang="en-US" b="1" dirty="0">
                <a:solidFill>
                  <a:srgbClr val="000000"/>
                </a:solidFill>
                <a:cs typeface="Liberation Mono" panose="02070409020205020404" pitchFamily="49" charset="0"/>
              </a:rPr>
              <a:t>annotations</a:t>
            </a:r>
          </a:p>
          <a:p>
            <a:pPr marL="285750" indent="-285750">
              <a:buFont typeface="Wingdings" panose="05000000000000000000" pitchFamily="2" charset="2"/>
              <a:buChar char="§"/>
            </a:pPr>
            <a:r>
              <a:rPr lang="en-US" dirty="0">
                <a:solidFill>
                  <a:srgbClr val="000000"/>
                </a:solidFill>
                <a:cs typeface="Liberation Mono" panose="02070409020205020404" pitchFamily="49" charset="0"/>
              </a:rPr>
              <a:t>Could add additional custom </a:t>
            </a:r>
            <a:r>
              <a:rPr lang="en-US" b="1" dirty="0">
                <a:solidFill>
                  <a:srgbClr val="000000"/>
                </a:solidFill>
                <a:cs typeface="Liberation Mono" panose="02070409020205020404" pitchFamily="49" charset="0"/>
              </a:rPr>
              <a:t/>
            </a:r>
            <a:br>
              <a:rPr lang="en-US" b="1" dirty="0">
                <a:solidFill>
                  <a:srgbClr val="000000"/>
                </a:solidFill>
                <a:cs typeface="Liberation Mono" panose="02070409020205020404" pitchFamily="49" charset="0"/>
              </a:rPr>
            </a:br>
            <a:r>
              <a:rPr lang="en-US" b="1" dirty="0">
                <a:solidFill>
                  <a:srgbClr val="000000"/>
                </a:solidFill>
                <a:cs typeface="Liberation Mono" panose="02070409020205020404" pitchFamily="49" charset="0"/>
              </a:rPr>
              <a:t>application logic</a:t>
            </a:r>
          </a:p>
        </p:txBody>
      </p:sp>
      <p:sp>
        <p:nvSpPr>
          <p:cNvPr id="8" name="Rectangle 7"/>
          <p:cNvSpPr/>
          <p:nvPr/>
        </p:nvSpPr>
        <p:spPr>
          <a:xfrm>
            <a:off x="3603356" y="5970235"/>
            <a:ext cx="5439905" cy="523220"/>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Big data staging with MPI-IO for interactive X-ray </a:t>
            </a:r>
            <a:r>
              <a:rPr lang="en-US" sz="1400" b="1" dirty="0" smtClean="0">
                <a:solidFill>
                  <a:schemeClr val="tx1">
                    <a:lumMod val="60000"/>
                    <a:lumOff val="40000"/>
                  </a:schemeClr>
                </a:solidFill>
              </a:rPr>
              <a:t>science.</a:t>
            </a:r>
            <a:r>
              <a:rPr lang="en-US" sz="1400" dirty="0">
                <a:solidFill>
                  <a:schemeClr val="tx1">
                    <a:lumMod val="60000"/>
                    <a:lumOff val="40000"/>
                  </a:schemeClr>
                </a:solidFill>
              </a:rPr>
              <a:t> </a:t>
            </a:r>
            <a:r>
              <a:rPr lang="en-US" sz="1400" dirty="0" smtClean="0">
                <a:solidFill>
                  <a:schemeClr val="tx1">
                    <a:lumMod val="60000"/>
                    <a:lumOff val="40000"/>
                  </a:schemeClr>
                </a:solidFill>
              </a:rPr>
              <a:t/>
            </a:r>
            <a:br>
              <a:rPr lang="en-US" sz="1400" dirty="0" smtClean="0">
                <a:solidFill>
                  <a:schemeClr val="tx1">
                    <a:lumMod val="60000"/>
                    <a:lumOff val="40000"/>
                  </a:schemeClr>
                </a:solidFill>
              </a:rPr>
            </a:br>
            <a:r>
              <a:rPr lang="en-US" sz="1400" dirty="0" smtClean="0">
                <a:solidFill>
                  <a:schemeClr val="tx1">
                    <a:lumMod val="60000"/>
                    <a:lumOff val="40000"/>
                  </a:schemeClr>
                </a:solidFill>
              </a:rPr>
              <a:t>Proc. Big Data Computing, 2014</a:t>
            </a:r>
            <a:endParaRPr lang="en-US" sz="1400" dirty="0">
              <a:solidFill>
                <a:schemeClr val="tx1">
                  <a:lumMod val="60000"/>
                  <a:lumOff val="40000"/>
                </a:schemeClr>
              </a:solidFill>
            </a:endParaRPr>
          </a:p>
        </p:txBody>
      </p:sp>
      <p:cxnSp>
        <p:nvCxnSpPr>
          <p:cNvPr id="9" name="Straight Connector 8"/>
          <p:cNvCxnSpPr/>
          <p:nvPr/>
        </p:nvCxnSpPr>
        <p:spPr>
          <a:xfrm>
            <a:off x="3603356" y="5965873"/>
            <a:ext cx="5230678"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363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783507" y="4305552"/>
            <a:ext cx="2514600" cy="736430"/>
            <a:chOff x="6129867" y="3276600"/>
            <a:chExt cx="2368665" cy="736430"/>
          </a:xfrm>
        </p:grpSpPr>
        <p:sp>
          <p:nvSpPr>
            <p:cNvPr id="50" name="Flowchart: Magnetic Disk 49"/>
            <p:cNvSpPr/>
            <p:nvPr/>
          </p:nvSpPr>
          <p:spPr bwMode="auto">
            <a:xfrm>
              <a:off x="6129867"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sp>
          <p:nvSpPr>
            <p:cNvPr id="51" name="Flowchart: Magnetic Disk 50"/>
            <p:cNvSpPr/>
            <p:nvPr/>
          </p:nvSpPr>
          <p:spPr bwMode="auto">
            <a:xfrm>
              <a:off x="6790265"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sp>
          <p:nvSpPr>
            <p:cNvPr id="52" name="Flowchart: Magnetic Disk 51"/>
            <p:cNvSpPr/>
            <p:nvPr/>
          </p:nvSpPr>
          <p:spPr bwMode="auto">
            <a:xfrm>
              <a:off x="7421320"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sp>
          <p:nvSpPr>
            <p:cNvPr id="53" name="Flowchart: Magnetic Disk 52"/>
            <p:cNvSpPr/>
            <p:nvPr/>
          </p:nvSpPr>
          <p:spPr bwMode="auto">
            <a:xfrm>
              <a:off x="8075199"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grpSp>
      <p:sp>
        <p:nvSpPr>
          <p:cNvPr id="38" name="Rectangle 37"/>
          <p:cNvSpPr/>
          <p:nvPr/>
        </p:nvSpPr>
        <p:spPr bwMode="auto">
          <a:xfrm>
            <a:off x="783507" y="2211406"/>
            <a:ext cx="2514600" cy="974134"/>
          </a:xfrm>
          <a:prstGeom prst="rect">
            <a:avLst/>
          </a:prstGeom>
          <a:solidFill>
            <a:schemeClr val="bg1"/>
          </a:solidFill>
          <a:ln w="38100">
            <a:solidFill>
              <a:srgbClr val="4F81BD"/>
            </a:solidFill>
            <a:miter lim="800000"/>
            <a:headEnd/>
            <a:tailEnd type="triangle" w="med" len="med"/>
          </a:ln>
          <a:effectLst>
            <a:outerShdw blurRad="50800" dist="38100" dir="2700000" algn="tl" rotWithShape="0">
              <a:prstClr val="black">
                <a:alpha val="40000"/>
              </a:prstClr>
            </a:outerShdw>
          </a:effectLst>
        </p:spPr>
        <p:txBody>
          <a:bodyPr lIns="365760" rtlCol="0" anchor="ctr">
            <a:prstTxWarp prst="textNoShape">
              <a:avLst/>
            </a:prstTxWarp>
          </a:bodyPr>
          <a:lstStyle/>
          <a:p>
            <a:r>
              <a:rPr lang="en-US" b="1" dirty="0" smtClean="0"/>
              <a:t>Application</a:t>
            </a:r>
            <a:r>
              <a:rPr lang="en-US" dirty="0" smtClean="0"/>
              <a:t/>
            </a:r>
            <a:br>
              <a:rPr lang="en-US" dirty="0" smtClean="0"/>
            </a:br>
            <a:r>
              <a:rPr lang="en-US" dirty="0" smtClean="0"/>
              <a:t>Dataflow, </a:t>
            </a:r>
            <a:br>
              <a:rPr lang="en-US" dirty="0" smtClean="0"/>
            </a:br>
            <a:r>
              <a:rPr lang="en-US" dirty="0" smtClean="0"/>
              <a:t>annotations</a:t>
            </a:r>
            <a:endParaRPr lang="en-US" dirty="0"/>
          </a:p>
        </p:txBody>
      </p:sp>
      <p:sp>
        <p:nvSpPr>
          <p:cNvPr id="2" name="Title 1"/>
          <p:cNvSpPr>
            <a:spLocks noGrp="1"/>
          </p:cNvSpPr>
          <p:nvPr>
            <p:ph type="title"/>
          </p:nvPr>
        </p:nvSpPr>
        <p:spPr/>
        <p:txBody>
          <a:bodyPr/>
          <a:lstStyle/>
          <a:p>
            <a:r>
              <a:rPr lang="en-US" dirty="0" smtClean="0"/>
              <a:t>Features for Big Data analysis</a:t>
            </a:r>
            <a:endParaRPr lang="en-US" dirty="0"/>
          </a:p>
        </p:txBody>
      </p:sp>
      <p:sp>
        <p:nvSpPr>
          <p:cNvPr id="3" name="Slide Number Placeholder 2"/>
          <p:cNvSpPr>
            <a:spLocks noGrp="1"/>
          </p:cNvSpPr>
          <p:nvPr>
            <p:ph type="sldNum" sz="quarter" idx="12"/>
          </p:nvPr>
        </p:nvSpPr>
        <p:spPr/>
        <p:txBody>
          <a:bodyPr/>
          <a:lstStyle/>
          <a:p>
            <a:pPr>
              <a:defRPr/>
            </a:pPr>
            <a:fld id="{BD815F56-630E-7E4B-8F2C-15A1EE33C21F}" type="slidenum">
              <a:rPr lang="en-US" smtClean="0"/>
              <a:pPr>
                <a:defRPr/>
              </a:pPr>
              <a:t>28</a:t>
            </a:fld>
            <a:endParaRPr lang="en-US"/>
          </a:p>
        </p:txBody>
      </p:sp>
      <p:sp>
        <p:nvSpPr>
          <p:cNvPr id="5" name="TextBox 4"/>
          <p:cNvSpPr txBox="1"/>
          <p:nvPr/>
        </p:nvSpPr>
        <p:spPr>
          <a:xfrm>
            <a:off x="349830" y="1196573"/>
            <a:ext cx="4114800" cy="92333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Location-aware scheduling</a:t>
            </a:r>
            <a:r>
              <a:rPr lang="en-US" dirty="0" smtClean="0"/>
              <a:t/>
            </a:r>
            <a:br>
              <a:rPr lang="en-US" dirty="0" smtClean="0"/>
            </a:br>
            <a:r>
              <a:rPr lang="en-US" dirty="0" smtClean="0"/>
              <a:t>User and runtime coordinate data/task locations</a:t>
            </a:r>
          </a:p>
        </p:txBody>
      </p:sp>
      <p:sp>
        <p:nvSpPr>
          <p:cNvPr id="6" name="TextBox 5"/>
          <p:cNvSpPr txBox="1"/>
          <p:nvPr/>
        </p:nvSpPr>
        <p:spPr>
          <a:xfrm>
            <a:off x="4810022" y="1196573"/>
            <a:ext cx="4114800" cy="92333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Collective I/O</a:t>
            </a:r>
            <a:r>
              <a:rPr lang="en-US" dirty="0" smtClean="0"/>
              <a:t/>
            </a:r>
            <a:br>
              <a:rPr lang="en-US" dirty="0" smtClean="0"/>
            </a:br>
            <a:r>
              <a:rPr lang="en-US" dirty="0" smtClean="0"/>
              <a:t>User and runtime coordinate data/task locations</a:t>
            </a:r>
          </a:p>
        </p:txBody>
      </p:sp>
      <p:grpSp>
        <p:nvGrpSpPr>
          <p:cNvPr id="37" name="Group 36"/>
          <p:cNvGrpSpPr/>
          <p:nvPr/>
        </p:nvGrpSpPr>
        <p:grpSpPr>
          <a:xfrm>
            <a:off x="2438277" y="2458862"/>
            <a:ext cx="617910" cy="599246"/>
            <a:chOff x="6311899" y="1878926"/>
            <a:chExt cx="1031268" cy="1016421"/>
          </a:xfrm>
        </p:grpSpPr>
        <p:cxnSp>
          <p:nvCxnSpPr>
            <p:cNvPr id="8" name="Straight Arrow Connector 7"/>
            <p:cNvCxnSpPr>
              <a:stCxn id="11" idx="3"/>
            </p:cNvCxnSpPr>
            <p:nvPr/>
          </p:nvCxnSpPr>
          <p:spPr bwMode="auto">
            <a:xfrm flipH="1">
              <a:off x="6477000" y="2052656"/>
              <a:ext cx="266311" cy="257986"/>
            </a:xfrm>
            <a:prstGeom prst="straightConnector1">
              <a:avLst/>
            </a:prstGeom>
            <a:noFill/>
            <a:ln w="25400" cap="flat" cmpd="sng" algn="ctr">
              <a:solidFill>
                <a:srgbClr val="009900"/>
              </a:solidFill>
              <a:prstDash val="solid"/>
              <a:round/>
              <a:headEnd type="none" w="med" len="med"/>
              <a:tailEnd type="arrow"/>
            </a:ln>
            <a:effectLst/>
          </p:spPr>
        </p:cxnSp>
        <p:sp>
          <p:nvSpPr>
            <p:cNvPr id="9" name="Oval 8"/>
            <p:cNvSpPr/>
            <p:nvPr/>
          </p:nvSpPr>
          <p:spPr bwMode="auto">
            <a:xfrm>
              <a:off x="6311899" y="2273258"/>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11" name="Oval 10"/>
            <p:cNvSpPr/>
            <p:nvPr/>
          </p:nvSpPr>
          <p:spPr bwMode="auto">
            <a:xfrm>
              <a:off x="6709833" y="1878926"/>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12" name="Oval 11"/>
            <p:cNvSpPr/>
            <p:nvPr/>
          </p:nvSpPr>
          <p:spPr bwMode="auto">
            <a:xfrm>
              <a:off x="7114567" y="2273258"/>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cxnSp>
          <p:nvCxnSpPr>
            <p:cNvPr id="27" name="Straight Arrow Connector 26"/>
            <p:cNvCxnSpPr>
              <a:stCxn id="11" idx="5"/>
            </p:cNvCxnSpPr>
            <p:nvPr/>
          </p:nvCxnSpPr>
          <p:spPr bwMode="auto">
            <a:xfrm>
              <a:off x="6904955" y="2052656"/>
              <a:ext cx="245145" cy="257986"/>
            </a:xfrm>
            <a:prstGeom prst="straightConnector1">
              <a:avLst/>
            </a:prstGeom>
            <a:noFill/>
            <a:ln w="25400" cap="flat" cmpd="sng" algn="ctr">
              <a:solidFill>
                <a:srgbClr val="009900"/>
              </a:solidFill>
              <a:prstDash val="solid"/>
              <a:round/>
              <a:headEnd type="none" w="med" len="med"/>
              <a:tailEnd type="arrow"/>
            </a:ln>
            <a:effectLst/>
          </p:spPr>
        </p:cxnSp>
        <p:cxnSp>
          <p:nvCxnSpPr>
            <p:cNvPr id="30" name="Straight Arrow Connector 29"/>
            <p:cNvCxnSpPr>
              <a:stCxn id="12" idx="3"/>
              <a:endCxn id="32" idx="7"/>
            </p:cNvCxnSpPr>
            <p:nvPr/>
          </p:nvCxnSpPr>
          <p:spPr bwMode="auto">
            <a:xfrm flipH="1">
              <a:off x="6904955" y="2446988"/>
              <a:ext cx="243090" cy="274629"/>
            </a:xfrm>
            <a:prstGeom prst="straightConnector1">
              <a:avLst/>
            </a:prstGeom>
            <a:noFill/>
            <a:ln w="25400" cap="flat" cmpd="sng" algn="ctr">
              <a:solidFill>
                <a:srgbClr val="009900"/>
              </a:solidFill>
              <a:prstDash val="solid"/>
              <a:round/>
              <a:headEnd type="none" w="med" len="med"/>
              <a:tailEnd type="arrow"/>
            </a:ln>
            <a:effectLst/>
          </p:spPr>
        </p:cxnSp>
        <p:cxnSp>
          <p:nvCxnSpPr>
            <p:cNvPr id="31" name="Straight Arrow Connector 30"/>
            <p:cNvCxnSpPr/>
            <p:nvPr/>
          </p:nvCxnSpPr>
          <p:spPr bwMode="auto">
            <a:xfrm>
              <a:off x="6498166" y="2463042"/>
              <a:ext cx="245145" cy="257986"/>
            </a:xfrm>
            <a:prstGeom prst="straightConnector1">
              <a:avLst/>
            </a:prstGeom>
            <a:noFill/>
            <a:ln w="25400" cap="flat" cmpd="sng" algn="ctr">
              <a:solidFill>
                <a:srgbClr val="009900"/>
              </a:solidFill>
              <a:prstDash val="solid"/>
              <a:round/>
              <a:headEnd type="none" w="med" len="med"/>
              <a:tailEnd type="arrow"/>
            </a:ln>
            <a:effectLst/>
          </p:spPr>
        </p:cxnSp>
        <p:sp>
          <p:nvSpPr>
            <p:cNvPr id="32" name="Oval 31"/>
            <p:cNvSpPr/>
            <p:nvPr/>
          </p:nvSpPr>
          <p:spPr bwMode="auto">
            <a:xfrm>
              <a:off x="6709833" y="2691810"/>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grpSp>
      <p:sp>
        <p:nvSpPr>
          <p:cNvPr id="49" name="Rectangle 48"/>
          <p:cNvSpPr/>
          <p:nvPr/>
        </p:nvSpPr>
        <p:spPr bwMode="auto">
          <a:xfrm>
            <a:off x="783507" y="3342530"/>
            <a:ext cx="2514600" cy="809235"/>
          </a:xfrm>
          <a:prstGeom prst="rect">
            <a:avLst/>
          </a:prstGeom>
          <a:solidFill>
            <a:schemeClr val="bg1"/>
          </a:solidFill>
          <a:ln w="38100">
            <a:solidFill>
              <a:srgbClr val="4F81BD"/>
            </a:solidFill>
            <a:miter lim="800000"/>
            <a:headEnd/>
            <a:tailEnd type="triangle" w="med" len="med"/>
          </a:ln>
          <a:effectLst>
            <a:outerShdw blurRad="50800" dist="38100" dir="2700000" algn="tl" rotWithShape="0">
              <a:prstClr val="black">
                <a:alpha val="40000"/>
              </a:prstClr>
            </a:outerShdw>
          </a:effectLst>
        </p:spPr>
        <p:txBody>
          <a:bodyPr lIns="365760" rtlCol="0" anchor="ctr">
            <a:prstTxWarp prst="textNoShape">
              <a:avLst/>
            </a:prstTxWarp>
          </a:bodyPr>
          <a:lstStyle/>
          <a:p>
            <a:r>
              <a:rPr lang="en-US" b="1" smtClean="0"/>
              <a:t>Runtime</a:t>
            </a:r>
            <a:r>
              <a:rPr lang="en-US" smtClean="0"/>
              <a:t/>
            </a:r>
            <a:br>
              <a:rPr lang="en-US" smtClean="0"/>
            </a:br>
            <a:r>
              <a:rPr lang="en-US" smtClean="0"/>
              <a:t>Hard/soft locations</a:t>
            </a:r>
            <a:endParaRPr lang="en-US"/>
          </a:p>
        </p:txBody>
      </p:sp>
      <p:sp>
        <p:nvSpPr>
          <p:cNvPr id="57" name="Rectangle 56"/>
          <p:cNvSpPr/>
          <p:nvPr/>
        </p:nvSpPr>
        <p:spPr bwMode="auto">
          <a:xfrm>
            <a:off x="1130639" y="4673767"/>
            <a:ext cx="1857061" cy="253053"/>
          </a:xfrm>
          <a:prstGeom prst="rect">
            <a:avLst/>
          </a:prstGeom>
          <a:solidFill>
            <a:schemeClr val="bg1"/>
          </a:solidFill>
          <a:ln w="38100">
            <a:noFill/>
            <a:miter lim="800000"/>
            <a:headEnd/>
            <a:tailEnd type="triangle" w="med" len="med"/>
          </a:ln>
        </p:spPr>
        <p:txBody>
          <a:bodyPr rtlCol="0" anchor="ctr">
            <a:prstTxWarp prst="textNoShape">
              <a:avLst/>
            </a:prstTxWarp>
          </a:bodyPr>
          <a:lstStyle/>
          <a:p>
            <a:pPr algn="ctr"/>
            <a:endParaRPr lang="en-US"/>
          </a:p>
        </p:txBody>
      </p:sp>
      <p:sp>
        <p:nvSpPr>
          <p:cNvPr id="54" name="TextBox 53"/>
          <p:cNvSpPr txBox="1"/>
          <p:nvPr/>
        </p:nvSpPr>
        <p:spPr>
          <a:xfrm>
            <a:off x="839449" y="4617847"/>
            <a:ext cx="2405921" cy="369332"/>
          </a:xfrm>
          <a:prstGeom prst="rect">
            <a:avLst/>
          </a:prstGeom>
          <a:noFill/>
        </p:spPr>
        <p:txBody>
          <a:bodyPr wrap="square" rtlCol="0">
            <a:spAutoFit/>
          </a:bodyPr>
          <a:lstStyle/>
          <a:p>
            <a:pPr algn="ctr"/>
            <a:r>
              <a:rPr lang="en-US" b="1" dirty="0" smtClean="0"/>
              <a:t>Distributed data</a:t>
            </a:r>
            <a:endParaRPr lang="en-US" b="1" dirty="0"/>
          </a:p>
        </p:txBody>
      </p:sp>
      <p:grpSp>
        <p:nvGrpSpPr>
          <p:cNvPr id="58" name="Group 57"/>
          <p:cNvGrpSpPr/>
          <p:nvPr/>
        </p:nvGrpSpPr>
        <p:grpSpPr>
          <a:xfrm>
            <a:off x="5407913" y="4106503"/>
            <a:ext cx="2514600" cy="736430"/>
            <a:chOff x="6129867" y="3276600"/>
            <a:chExt cx="2368665" cy="736430"/>
          </a:xfrm>
        </p:grpSpPr>
        <p:sp>
          <p:nvSpPr>
            <p:cNvPr id="59" name="Flowchart: Magnetic Disk 58"/>
            <p:cNvSpPr/>
            <p:nvPr/>
          </p:nvSpPr>
          <p:spPr bwMode="auto">
            <a:xfrm>
              <a:off x="6129867"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sp>
          <p:nvSpPr>
            <p:cNvPr id="60" name="Flowchart: Magnetic Disk 59"/>
            <p:cNvSpPr/>
            <p:nvPr/>
          </p:nvSpPr>
          <p:spPr bwMode="auto">
            <a:xfrm>
              <a:off x="6790265"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sp>
          <p:nvSpPr>
            <p:cNvPr id="61" name="Flowchart: Magnetic Disk 60"/>
            <p:cNvSpPr/>
            <p:nvPr/>
          </p:nvSpPr>
          <p:spPr bwMode="auto">
            <a:xfrm>
              <a:off x="7421320"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sp>
          <p:nvSpPr>
            <p:cNvPr id="62" name="Flowchart: Magnetic Disk 61"/>
            <p:cNvSpPr/>
            <p:nvPr/>
          </p:nvSpPr>
          <p:spPr bwMode="auto">
            <a:xfrm>
              <a:off x="8075199" y="3276600"/>
              <a:ext cx="423333"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endParaRPr lang="en-US"/>
            </a:p>
          </p:txBody>
        </p:sp>
      </p:grpSp>
      <p:sp>
        <p:nvSpPr>
          <p:cNvPr id="63" name="Rectangle 62"/>
          <p:cNvSpPr/>
          <p:nvPr/>
        </p:nvSpPr>
        <p:spPr bwMode="auto">
          <a:xfrm>
            <a:off x="5407913" y="2203102"/>
            <a:ext cx="2514600" cy="841065"/>
          </a:xfrm>
          <a:prstGeom prst="rect">
            <a:avLst/>
          </a:prstGeom>
          <a:solidFill>
            <a:schemeClr val="bg1"/>
          </a:solidFill>
          <a:ln w="38100">
            <a:solidFill>
              <a:srgbClr val="4F81BD"/>
            </a:solidFill>
            <a:miter lim="800000"/>
            <a:headEnd/>
            <a:tailEnd type="triangle" w="med" len="med"/>
          </a:ln>
          <a:effectLst>
            <a:outerShdw blurRad="50800" dist="38100" dir="2700000" algn="tl" rotWithShape="0">
              <a:prstClr val="black">
                <a:alpha val="40000"/>
              </a:prstClr>
            </a:outerShdw>
          </a:effectLst>
        </p:spPr>
        <p:txBody>
          <a:bodyPr lIns="365760" rtlCol="0" anchor="ctr">
            <a:prstTxWarp prst="textNoShape">
              <a:avLst/>
            </a:prstTxWarp>
          </a:bodyPr>
          <a:lstStyle/>
          <a:p>
            <a:r>
              <a:rPr lang="en-US" b="1" smtClean="0"/>
              <a:t>Application</a:t>
            </a:r>
            <a:r>
              <a:rPr lang="en-US" smtClean="0"/>
              <a:t/>
            </a:r>
            <a:br>
              <a:rPr lang="en-US" smtClean="0"/>
            </a:br>
            <a:r>
              <a:rPr lang="en-US" smtClean="0"/>
              <a:t>I/O hook</a:t>
            </a:r>
            <a:endParaRPr lang="en-US"/>
          </a:p>
        </p:txBody>
      </p:sp>
      <p:grpSp>
        <p:nvGrpSpPr>
          <p:cNvPr id="64" name="Group 63"/>
          <p:cNvGrpSpPr/>
          <p:nvPr/>
        </p:nvGrpSpPr>
        <p:grpSpPr>
          <a:xfrm>
            <a:off x="7062683" y="2372554"/>
            <a:ext cx="617910" cy="599246"/>
            <a:chOff x="6311899" y="1878926"/>
            <a:chExt cx="1031268" cy="1016421"/>
          </a:xfrm>
        </p:grpSpPr>
        <p:cxnSp>
          <p:nvCxnSpPr>
            <p:cNvPr id="65" name="Straight Arrow Connector 64"/>
            <p:cNvCxnSpPr>
              <a:stCxn id="67" idx="3"/>
            </p:cNvCxnSpPr>
            <p:nvPr/>
          </p:nvCxnSpPr>
          <p:spPr bwMode="auto">
            <a:xfrm flipH="1">
              <a:off x="6477000" y="2052656"/>
              <a:ext cx="266311" cy="257986"/>
            </a:xfrm>
            <a:prstGeom prst="straightConnector1">
              <a:avLst/>
            </a:prstGeom>
            <a:noFill/>
            <a:ln w="25400" cap="flat" cmpd="sng" algn="ctr">
              <a:solidFill>
                <a:srgbClr val="009900"/>
              </a:solidFill>
              <a:prstDash val="solid"/>
              <a:round/>
              <a:headEnd type="none" w="med" len="med"/>
              <a:tailEnd type="arrow"/>
            </a:ln>
            <a:effectLst/>
          </p:spPr>
        </p:cxnSp>
        <p:sp>
          <p:nvSpPr>
            <p:cNvPr id="66" name="Oval 65"/>
            <p:cNvSpPr/>
            <p:nvPr/>
          </p:nvSpPr>
          <p:spPr bwMode="auto">
            <a:xfrm>
              <a:off x="6311899" y="2273258"/>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67" name="Oval 66"/>
            <p:cNvSpPr/>
            <p:nvPr/>
          </p:nvSpPr>
          <p:spPr bwMode="auto">
            <a:xfrm>
              <a:off x="6709833" y="1878926"/>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68" name="Oval 67"/>
            <p:cNvSpPr/>
            <p:nvPr/>
          </p:nvSpPr>
          <p:spPr bwMode="auto">
            <a:xfrm>
              <a:off x="7114567" y="2273258"/>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cxnSp>
          <p:nvCxnSpPr>
            <p:cNvPr id="69" name="Straight Arrow Connector 68"/>
            <p:cNvCxnSpPr>
              <a:stCxn id="67" idx="5"/>
            </p:cNvCxnSpPr>
            <p:nvPr/>
          </p:nvCxnSpPr>
          <p:spPr bwMode="auto">
            <a:xfrm>
              <a:off x="6904955" y="2052656"/>
              <a:ext cx="245145" cy="257986"/>
            </a:xfrm>
            <a:prstGeom prst="straightConnector1">
              <a:avLst/>
            </a:prstGeom>
            <a:noFill/>
            <a:ln w="25400" cap="flat" cmpd="sng" algn="ctr">
              <a:solidFill>
                <a:srgbClr val="009900"/>
              </a:solidFill>
              <a:prstDash val="solid"/>
              <a:round/>
              <a:headEnd type="none" w="med" len="med"/>
              <a:tailEnd type="arrow"/>
            </a:ln>
            <a:effectLst/>
          </p:spPr>
        </p:cxnSp>
        <p:cxnSp>
          <p:nvCxnSpPr>
            <p:cNvPr id="70" name="Straight Arrow Connector 69"/>
            <p:cNvCxnSpPr>
              <a:stCxn id="68" idx="3"/>
              <a:endCxn id="72" idx="7"/>
            </p:cNvCxnSpPr>
            <p:nvPr/>
          </p:nvCxnSpPr>
          <p:spPr bwMode="auto">
            <a:xfrm flipH="1">
              <a:off x="6904955" y="2446988"/>
              <a:ext cx="243090" cy="274629"/>
            </a:xfrm>
            <a:prstGeom prst="straightConnector1">
              <a:avLst/>
            </a:prstGeom>
            <a:noFill/>
            <a:ln w="25400" cap="flat" cmpd="sng" algn="ctr">
              <a:solidFill>
                <a:srgbClr val="009900"/>
              </a:solidFill>
              <a:prstDash val="solid"/>
              <a:round/>
              <a:headEnd type="none" w="med" len="med"/>
              <a:tailEnd type="arrow"/>
            </a:ln>
            <a:effectLst/>
          </p:spPr>
        </p:cxnSp>
        <p:cxnSp>
          <p:nvCxnSpPr>
            <p:cNvPr id="71" name="Straight Arrow Connector 70"/>
            <p:cNvCxnSpPr/>
            <p:nvPr/>
          </p:nvCxnSpPr>
          <p:spPr bwMode="auto">
            <a:xfrm>
              <a:off x="6498166" y="2463042"/>
              <a:ext cx="245145" cy="257986"/>
            </a:xfrm>
            <a:prstGeom prst="straightConnector1">
              <a:avLst/>
            </a:prstGeom>
            <a:noFill/>
            <a:ln w="25400" cap="flat" cmpd="sng" algn="ctr">
              <a:solidFill>
                <a:srgbClr val="009900"/>
              </a:solidFill>
              <a:prstDash val="solid"/>
              <a:round/>
              <a:headEnd type="none" w="med" len="med"/>
              <a:tailEnd type="arrow"/>
            </a:ln>
            <a:effectLst/>
          </p:spPr>
        </p:cxnSp>
        <p:sp>
          <p:nvSpPr>
            <p:cNvPr id="72" name="Oval 71"/>
            <p:cNvSpPr/>
            <p:nvPr/>
          </p:nvSpPr>
          <p:spPr bwMode="auto">
            <a:xfrm>
              <a:off x="6709833" y="2691810"/>
              <a:ext cx="228600" cy="203537"/>
            </a:xfrm>
            <a:prstGeom prst="ellipse">
              <a:avLst/>
            </a:prstGeom>
            <a:noFill/>
            <a:ln w="38100">
              <a:solidFill>
                <a:srgbClr val="4F81BD"/>
              </a:solidFill>
              <a:miter lim="800000"/>
              <a:headEnd/>
              <a:tailEnd type="triangle" w="med" len="med"/>
            </a:ln>
          </p:spPr>
          <p:txBody>
            <a:bodyPr rtlCol="0" anchor="ctr">
              <a:prstTxWarp prst="textNoShape">
                <a:avLst/>
              </a:prstTxWarp>
            </a:bodyPr>
            <a:lstStyle/>
            <a:p>
              <a:pPr algn="ctr"/>
              <a:endParaRPr lang="en-US"/>
            </a:p>
          </p:txBody>
        </p:sp>
      </p:grpSp>
      <p:sp>
        <p:nvSpPr>
          <p:cNvPr id="73" name="Rectangle 72"/>
          <p:cNvSpPr/>
          <p:nvPr/>
        </p:nvSpPr>
        <p:spPr bwMode="auto">
          <a:xfrm>
            <a:off x="5407913" y="3171429"/>
            <a:ext cx="2514600" cy="809235"/>
          </a:xfrm>
          <a:prstGeom prst="rect">
            <a:avLst/>
          </a:prstGeom>
          <a:solidFill>
            <a:schemeClr val="bg1"/>
          </a:solidFill>
          <a:ln w="38100">
            <a:solidFill>
              <a:srgbClr val="4F81BD"/>
            </a:solidFill>
            <a:miter lim="800000"/>
            <a:headEnd/>
            <a:tailEnd type="triangle" w="med" len="med"/>
          </a:ln>
          <a:effectLst>
            <a:outerShdw blurRad="50800" dist="38100" dir="2700000" algn="tl" rotWithShape="0">
              <a:prstClr val="black">
                <a:alpha val="40000"/>
              </a:prstClr>
            </a:outerShdw>
          </a:effectLst>
        </p:spPr>
        <p:txBody>
          <a:bodyPr lIns="365760" rtlCol="0" anchor="ctr">
            <a:prstTxWarp prst="textNoShape">
              <a:avLst/>
            </a:prstTxWarp>
          </a:bodyPr>
          <a:lstStyle/>
          <a:p>
            <a:r>
              <a:rPr lang="en-US" b="1" smtClean="0"/>
              <a:t>Runtime</a:t>
            </a:r>
            <a:r>
              <a:rPr lang="en-US" smtClean="0"/>
              <a:t/>
            </a:r>
            <a:br>
              <a:rPr lang="en-US" smtClean="0"/>
            </a:br>
            <a:r>
              <a:rPr lang="en-US" smtClean="0"/>
              <a:t>MPI-IO transfers</a:t>
            </a:r>
            <a:endParaRPr lang="en-US"/>
          </a:p>
        </p:txBody>
      </p:sp>
      <p:sp>
        <p:nvSpPr>
          <p:cNvPr id="74" name="Rectangle 73"/>
          <p:cNvSpPr/>
          <p:nvPr/>
        </p:nvSpPr>
        <p:spPr bwMode="auto">
          <a:xfrm>
            <a:off x="5755045" y="4474718"/>
            <a:ext cx="1942759" cy="253053"/>
          </a:xfrm>
          <a:prstGeom prst="rect">
            <a:avLst/>
          </a:prstGeom>
          <a:solidFill>
            <a:schemeClr val="bg1"/>
          </a:solidFill>
          <a:ln w="38100">
            <a:noFill/>
            <a:miter lim="800000"/>
            <a:headEnd/>
            <a:tailEnd type="triangle" w="med" len="med"/>
          </a:ln>
        </p:spPr>
        <p:txBody>
          <a:bodyPr rtlCol="0" anchor="ctr">
            <a:prstTxWarp prst="textNoShape">
              <a:avLst/>
            </a:prstTxWarp>
          </a:bodyPr>
          <a:lstStyle/>
          <a:p>
            <a:pPr algn="ctr"/>
            <a:endParaRPr lang="en-US"/>
          </a:p>
        </p:txBody>
      </p:sp>
      <p:sp>
        <p:nvSpPr>
          <p:cNvPr id="75" name="TextBox 74"/>
          <p:cNvSpPr txBox="1"/>
          <p:nvPr/>
        </p:nvSpPr>
        <p:spPr>
          <a:xfrm>
            <a:off x="5493894" y="4398273"/>
            <a:ext cx="2402018" cy="369332"/>
          </a:xfrm>
          <a:prstGeom prst="rect">
            <a:avLst/>
          </a:prstGeom>
          <a:noFill/>
        </p:spPr>
        <p:txBody>
          <a:bodyPr wrap="square" rtlCol="0">
            <a:spAutoFit/>
          </a:bodyPr>
          <a:lstStyle/>
          <a:p>
            <a:pPr algn="ctr"/>
            <a:r>
              <a:rPr lang="en-US" b="1" dirty="0" smtClean="0"/>
              <a:t>Distributed data</a:t>
            </a:r>
            <a:endParaRPr lang="en-US" b="1" dirty="0"/>
          </a:p>
        </p:txBody>
      </p:sp>
      <p:sp>
        <p:nvSpPr>
          <p:cNvPr id="76" name="Flowchart: Magnetic Disk 75"/>
          <p:cNvSpPr/>
          <p:nvPr/>
        </p:nvSpPr>
        <p:spPr bwMode="auto">
          <a:xfrm>
            <a:off x="5422559" y="5173303"/>
            <a:ext cx="2499954" cy="736430"/>
          </a:xfrm>
          <a:prstGeom prst="flowChartMagneticDisk">
            <a:avLst/>
          </a:prstGeom>
          <a:solidFill>
            <a:schemeClr val="bg1"/>
          </a:solidFill>
          <a:ln w="38100">
            <a:solidFill>
              <a:srgbClr val="4F81BD"/>
            </a:solidFill>
            <a:miter lim="800000"/>
            <a:headEnd/>
            <a:tailEnd type="none" w="med" len="med"/>
          </a:ln>
          <a:effectLst>
            <a:outerShdw blurRad="50800" dist="38100" dir="2700000" algn="tl" rotWithShape="0">
              <a:prstClr val="black">
                <a:alpha val="40000"/>
              </a:prstClr>
            </a:outerShdw>
          </a:effectLst>
        </p:spPr>
        <p:txBody>
          <a:bodyPr rtlCol="0" anchor="ctr">
            <a:prstTxWarp prst="textNoShape">
              <a:avLst/>
            </a:prstTxWarp>
          </a:bodyPr>
          <a:lstStyle/>
          <a:p>
            <a:pPr algn="ctr"/>
            <a:r>
              <a:rPr lang="en-US" b="1" smtClean="0"/>
              <a:t>Parallel FS</a:t>
            </a:r>
            <a:endParaRPr lang="en-US" b="1"/>
          </a:p>
        </p:txBody>
      </p:sp>
      <p:sp>
        <p:nvSpPr>
          <p:cNvPr id="77" name="Up-Down Arrow 76"/>
          <p:cNvSpPr/>
          <p:nvPr/>
        </p:nvSpPr>
        <p:spPr bwMode="auto">
          <a:xfrm>
            <a:off x="5493894" y="4778398"/>
            <a:ext cx="344846" cy="597933"/>
          </a:xfrm>
          <a:prstGeom prst="upDownArrow">
            <a:avLst>
              <a:gd name="adj1" fmla="val 34276"/>
              <a:gd name="adj2" fmla="val 38208"/>
            </a:avLst>
          </a:prstGeom>
          <a:solidFill>
            <a:srgbClr val="FFFF00"/>
          </a:solid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78" name="Up-Down Arrow 77"/>
          <p:cNvSpPr/>
          <p:nvPr/>
        </p:nvSpPr>
        <p:spPr bwMode="auto">
          <a:xfrm>
            <a:off x="6193660" y="4795017"/>
            <a:ext cx="330200" cy="581315"/>
          </a:xfrm>
          <a:prstGeom prst="upDownArrow">
            <a:avLst>
              <a:gd name="adj1" fmla="val 34276"/>
              <a:gd name="adj2" fmla="val 38208"/>
            </a:avLst>
          </a:prstGeom>
          <a:solidFill>
            <a:srgbClr val="FFFF00"/>
          </a:solid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79" name="Up-Down Arrow 78"/>
          <p:cNvSpPr/>
          <p:nvPr/>
        </p:nvSpPr>
        <p:spPr bwMode="auto">
          <a:xfrm>
            <a:off x="6867422" y="4778400"/>
            <a:ext cx="306868" cy="597931"/>
          </a:xfrm>
          <a:prstGeom prst="upDownArrow">
            <a:avLst>
              <a:gd name="adj1" fmla="val 34276"/>
              <a:gd name="adj2" fmla="val 38208"/>
            </a:avLst>
          </a:prstGeom>
          <a:solidFill>
            <a:srgbClr val="FFFF00"/>
          </a:solid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80" name="Up-Down Arrow 79"/>
          <p:cNvSpPr/>
          <p:nvPr/>
        </p:nvSpPr>
        <p:spPr bwMode="auto">
          <a:xfrm>
            <a:off x="7543622" y="4767416"/>
            <a:ext cx="332232" cy="597930"/>
          </a:xfrm>
          <a:prstGeom prst="upDownArrow">
            <a:avLst>
              <a:gd name="adj1" fmla="val 34276"/>
              <a:gd name="adj2" fmla="val 38208"/>
            </a:avLst>
          </a:prstGeom>
          <a:solidFill>
            <a:srgbClr val="FFFF00"/>
          </a:solidFill>
          <a:ln w="38100">
            <a:solidFill>
              <a:srgbClr val="4F81BD"/>
            </a:solidFill>
            <a:miter lim="800000"/>
            <a:headEnd/>
            <a:tailEnd type="triangle" w="med" len="med"/>
          </a:ln>
        </p:spPr>
        <p:txBody>
          <a:bodyPr rtlCol="0" anchor="ctr">
            <a:prstTxWarp prst="textNoShape">
              <a:avLst/>
            </a:prstTxWarp>
          </a:bodyPr>
          <a:lstStyle/>
          <a:p>
            <a:pPr algn="ctr"/>
            <a:endParaRPr lang="en-US"/>
          </a:p>
        </p:txBody>
      </p:sp>
      <p:sp>
        <p:nvSpPr>
          <p:cNvPr id="81" name="Rectangle 80"/>
          <p:cNvSpPr/>
          <p:nvPr/>
        </p:nvSpPr>
        <p:spPr>
          <a:xfrm>
            <a:off x="411262" y="5541518"/>
            <a:ext cx="4191000" cy="954107"/>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chemeClr val="tx1">
                    <a:lumMod val="60000"/>
                    <a:lumOff val="40000"/>
                  </a:schemeClr>
                </a:solidFill>
              </a:rPr>
              <a:t>F. </a:t>
            </a:r>
            <a:r>
              <a:rPr lang="en-US" sz="1400" dirty="0" err="1" smtClean="0">
                <a:solidFill>
                  <a:schemeClr val="tx1">
                    <a:lumMod val="60000"/>
                    <a:lumOff val="40000"/>
                  </a:schemeClr>
                </a:solidFill>
              </a:rPr>
              <a:t>Duro</a:t>
            </a:r>
            <a:r>
              <a:rPr lang="en-US" sz="1400" dirty="0" smtClean="0">
                <a:solidFill>
                  <a:schemeClr val="tx1">
                    <a:lumMod val="60000"/>
                    <a:lumOff val="40000"/>
                  </a:schemeClr>
                </a:solidFill>
              </a:rPr>
              <a:t> et </a:t>
            </a:r>
            <a:r>
              <a:rPr lang="en-US" sz="1400" dirty="0">
                <a:solidFill>
                  <a:schemeClr val="tx1">
                    <a:lumMod val="60000"/>
                    <a:lumOff val="40000"/>
                  </a:schemeClr>
                </a:solidFill>
              </a:rPr>
              <a:t>al</a:t>
            </a:r>
            <a:r>
              <a:rPr lang="en-US" sz="1400" b="1" dirty="0" smtClean="0">
                <a:solidFill>
                  <a:schemeClr val="tx1">
                    <a:lumMod val="60000"/>
                    <a:lumOff val="40000"/>
                  </a:schemeClr>
                </a:solidFill>
              </a:rPr>
              <a:t>.</a:t>
            </a:r>
            <a:r>
              <a:rPr lang="en-US" sz="1400" b="1" dirty="0">
                <a:solidFill>
                  <a:schemeClr val="tx1">
                    <a:lumMod val="60000"/>
                    <a:lumOff val="40000"/>
                  </a:schemeClr>
                </a:solidFill>
              </a:rPr>
              <a:t> </a:t>
            </a:r>
            <a:r>
              <a:rPr lang="en-US" sz="1400" b="1" dirty="0">
                <a:solidFill>
                  <a:schemeClr val="tx1">
                    <a:lumMod val="60000"/>
                    <a:lumOff val="40000"/>
                  </a:schemeClr>
                </a:solidFill>
              </a:rPr>
              <a:t>Experimental evaluation of a flexible I/O architecture for accelerating workflow engines in </a:t>
            </a:r>
            <a:r>
              <a:rPr lang="en-US" sz="1400" b="1" dirty="0" err="1">
                <a:solidFill>
                  <a:schemeClr val="tx1">
                    <a:lumMod val="60000"/>
                    <a:lumOff val="40000"/>
                  </a:schemeClr>
                </a:solidFill>
              </a:rPr>
              <a:t>ultrascale</a:t>
            </a:r>
            <a:r>
              <a:rPr lang="en-US" sz="1400" b="1" dirty="0">
                <a:solidFill>
                  <a:schemeClr val="tx1">
                    <a:lumMod val="60000"/>
                    <a:lumOff val="40000"/>
                  </a:schemeClr>
                </a:solidFill>
              </a:rPr>
              <a:t> environments</a:t>
            </a:r>
            <a:r>
              <a:rPr lang="en-US" sz="1400" dirty="0" smtClean="0">
                <a:solidFill>
                  <a:schemeClr val="tx1">
                    <a:lumMod val="60000"/>
                    <a:lumOff val="40000"/>
                  </a:schemeClr>
                </a:solidFill>
              </a:rPr>
              <a:t>.  Parallel Computing, 2017. </a:t>
            </a:r>
            <a:endParaRPr lang="en-US" sz="1400" dirty="0">
              <a:solidFill>
                <a:schemeClr val="tx1">
                  <a:lumMod val="60000"/>
                  <a:lumOff val="40000"/>
                </a:schemeClr>
              </a:solidFill>
            </a:endParaRPr>
          </a:p>
        </p:txBody>
      </p:sp>
    </p:spTree>
    <p:extLst>
      <p:ext uri="{BB962C8B-B14F-4D97-AF65-F5344CB8AC3E}">
        <p14:creationId xmlns:p14="http://schemas.microsoft.com/office/powerpoint/2010/main" val="1073222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locations</a:t>
            </a:r>
            <a:endParaRPr lang="en-US"/>
          </a:p>
        </p:txBody>
      </p:sp>
      <p:sp>
        <p:nvSpPr>
          <p:cNvPr id="3" name="Content Placeholder 2"/>
          <p:cNvSpPr>
            <a:spLocks noGrp="1"/>
          </p:cNvSpPr>
          <p:nvPr>
            <p:ph idx="1"/>
          </p:nvPr>
        </p:nvSpPr>
        <p:spPr>
          <a:xfrm>
            <a:off x="457200" y="1252925"/>
            <a:ext cx="8229600" cy="4830763"/>
          </a:xfrm>
        </p:spPr>
        <p:txBody>
          <a:bodyPr/>
          <a:lstStyle/>
          <a:p>
            <a:r>
              <a:rPr lang="en-US" dirty="0"/>
              <a:t>User-written annotation on function </a:t>
            </a:r>
            <a:r>
              <a:rPr lang="en-US" dirty="0" smtClean="0"/>
              <a:t>call</a:t>
            </a:r>
          </a:p>
          <a:p>
            <a:r>
              <a:rPr lang="en-US" dirty="0" smtClean="0"/>
              <a:t>Swift/T provides a </a:t>
            </a:r>
            <a:r>
              <a:rPr lang="en-US" b="1" dirty="0" err="1" smtClean="0"/>
              <a:t>hostmap</a:t>
            </a:r>
            <a:r>
              <a:rPr lang="en-US" b="1" dirty="0" smtClean="0"/>
              <a:t> </a:t>
            </a:r>
            <a:r>
              <a:rPr lang="en-US" dirty="0" smtClean="0"/>
              <a:t>library that maps host names to MPI ranks</a:t>
            </a:r>
          </a:p>
          <a:p>
            <a:r>
              <a:rPr lang="en-US" dirty="0" smtClean="0"/>
              <a:t>User annotation sends function to rank: </a:t>
            </a:r>
          </a:p>
          <a:p>
            <a:endParaRPr lang="en-US" dirty="0" smtClean="0"/>
          </a:p>
          <a:p>
            <a:endParaRPr lang="en-US" dirty="0"/>
          </a:p>
          <a:p>
            <a:endParaRPr lang="en-US" dirty="0" smtClean="0"/>
          </a:p>
          <a:p>
            <a:endParaRPr lang="en-US" dirty="0" smtClean="0"/>
          </a:p>
          <a:p>
            <a:r>
              <a:rPr lang="en-US" dirty="0" smtClean="0"/>
              <a:t>Useful for data-intensive applications or leaf functions with state</a:t>
            </a:r>
          </a:p>
          <a:p>
            <a:r>
              <a:rPr lang="en-US" dirty="0" smtClean="0"/>
              <a:t>Soft locations: allow queued tasks to be stolen and execute anywhere</a:t>
            </a:r>
            <a:br>
              <a:rPr lang="en-US" dirty="0" smtClean="0"/>
            </a:br>
            <a:endParaRPr lang="en-US" dirty="0" smtClean="0"/>
          </a:p>
          <a:p>
            <a:endParaRPr lang="en-US" dirty="0"/>
          </a:p>
          <a:p>
            <a:endParaRPr lang="en-US" dirty="0" smtClean="0"/>
          </a:p>
          <a:p>
            <a:endParaRPr lang="en-US" dirty="0"/>
          </a:p>
          <a:p>
            <a:endParaRPr lang="en-US" dirty="0" smtClean="0"/>
          </a:p>
          <a:p>
            <a:r>
              <a:rPr lang="en-US" dirty="0" smtClean="0"/>
              <a:t>Want to automate this in some cases with the </a:t>
            </a:r>
            <a:r>
              <a:rPr lang="en-US" dirty="0" smtClean="0">
                <a:latin typeface="Courier New" panose="02070309020205020404" pitchFamily="49" charset="0"/>
                <a:cs typeface="Courier New" panose="02070309020205020404" pitchFamily="49" charset="0"/>
              </a:rPr>
              <a:t>@heavy</a:t>
            </a:r>
            <a:r>
              <a:rPr lang="en-US" dirty="0" smtClean="0"/>
              <a:t> syntax</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pPr>
                <a:defRPr/>
              </a:pPr>
              <a:t>29</a:t>
            </a:fld>
            <a:endParaRPr lang="en-US"/>
          </a:p>
        </p:txBody>
      </p:sp>
      <p:sp>
        <p:nvSpPr>
          <p:cNvPr id="5" name="TextBox 4"/>
          <p:cNvSpPr txBox="1"/>
          <p:nvPr/>
        </p:nvSpPr>
        <p:spPr>
          <a:xfrm>
            <a:off x="1456267" y="2395925"/>
            <a:ext cx="5974713" cy="1200329"/>
          </a:xfrm>
          <a:prstGeom prst="rect">
            <a:avLst/>
          </a:prstGeom>
          <a:noFill/>
          <a:ln>
            <a:solidFill>
              <a:schemeClr val="accent1"/>
            </a:solidFill>
          </a:ln>
        </p:spPr>
        <p:txBody>
          <a:bodyPr wrap="none" rtlCol="0">
            <a:spAutoFit/>
          </a:bodyPr>
          <a:lstStyle/>
          <a:p>
            <a:r>
              <a:rPr lang="en-US" err="1">
                <a:latin typeface="Courier New" panose="02070309020205020404" pitchFamily="49" charset="0"/>
                <a:cs typeface="Courier New" panose="02070309020205020404" pitchFamily="49" charset="0"/>
              </a:rPr>
              <a:t>f</a:t>
            </a:r>
            <a:r>
              <a:rPr lang="en-US" err="1" smtClean="0">
                <a:latin typeface="Courier New" panose="02070309020205020404" pitchFamily="49" charset="0"/>
                <a:cs typeface="Courier New" panose="02070309020205020404" pitchFamily="49" charset="0"/>
              </a:rPr>
              <a:t>oreach</a:t>
            </a:r>
            <a:r>
              <a:rPr lang="en-US" smtClean="0">
                <a:latin typeface="Courier New" panose="02070309020205020404" pitchFamily="49" charset="0"/>
                <a:cs typeface="Courier New" panose="02070309020205020404" pitchFamily="49" charset="0"/>
              </a:rPr>
              <a:t> </a:t>
            </a:r>
            <a:r>
              <a:rPr lang="en-US" err="1" smtClean="0">
                <a:latin typeface="Courier New" panose="02070309020205020404" pitchFamily="49" charset="0"/>
                <a:cs typeface="Courier New" panose="02070309020205020404" pitchFamily="49" charset="0"/>
              </a:rPr>
              <a:t>i</a:t>
            </a:r>
            <a:r>
              <a:rPr lang="en-US" smtClean="0">
                <a:latin typeface="Courier New" panose="02070309020205020404" pitchFamily="49" charset="0"/>
                <a:cs typeface="Courier New" panose="02070309020205020404" pitchFamily="49" charset="0"/>
              </a:rPr>
              <a:t> in 0:N-1 { </a:t>
            </a:r>
          </a:p>
          <a:p>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 location L = </a:t>
            </a:r>
            <a:r>
              <a:rPr lang="en-US" err="1" smtClean="0">
                <a:latin typeface="Courier New" panose="02070309020205020404" pitchFamily="49" charset="0"/>
                <a:cs typeface="Courier New" panose="02070309020205020404" pitchFamily="49" charset="0"/>
              </a:rPr>
              <a:t>hostmap_lookup</a:t>
            </a:r>
            <a:r>
              <a:rPr lang="en-US" smtClean="0">
                <a:latin typeface="Courier New" panose="02070309020205020404" pitchFamily="49" charset="0"/>
                <a:cs typeface="Courier New" panose="02070309020205020404" pitchFamily="49" charset="0"/>
              </a:rPr>
              <a:t>(“file”+</a:t>
            </a:r>
            <a:r>
              <a:rPr lang="en-US" err="1" smtClean="0">
                <a:latin typeface="Courier New" panose="02070309020205020404" pitchFamily="49" charset="0"/>
                <a:cs typeface="Courier New" panose="02070309020205020404" pitchFamily="49" charset="0"/>
              </a:rPr>
              <a:t>i</a:t>
            </a:r>
            <a:r>
              <a:rPr lang="en-US" smtClean="0">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 @location=</a:t>
            </a:r>
            <a:r>
              <a:rPr lang="en-US">
                <a:latin typeface="Courier New" panose="02070309020205020404" pitchFamily="49" charset="0"/>
                <a:cs typeface="Courier New" panose="02070309020205020404" pitchFamily="49" charset="0"/>
              </a:rPr>
              <a:t>L</a:t>
            </a:r>
            <a:r>
              <a:rPr lang="en-US" smtClean="0">
                <a:latin typeface="Courier New" panose="02070309020205020404" pitchFamily="49" charset="0"/>
                <a:cs typeface="Courier New" panose="02070309020205020404" pitchFamily="49" charset="0"/>
              </a:rPr>
              <a:t> f(</a:t>
            </a:r>
            <a:r>
              <a:rPr lang="en-US" err="1" smtClean="0">
                <a:latin typeface="Courier New" panose="02070309020205020404" pitchFamily="49" charset="0"/>
                <a:cs typeface="Courier New" panose="02070309020205020404" pitchFamily="49" charset="0"/>
              </a:rPr>
              <a:t>i</a:t>
            </a:r>
            <a:r>
              <a:rPr lang="en-US" smtClean="0">
                <a:latin typeface="Courier New" panose="02070309020205020404" pitchFamily="49" charset="0"/>
                <a:cs typeface="Courier New" panose="02070309020205020404" pitchFamily="49" charset="0"/>
              </a:rPr>
              <a:t>);</a:t>
            </a:r>
          </a:p>
          <a:p>
            <a:r>
              <a:rPr lang="en-US">
                <a:latin typeface="Courier New" panose="02070309020205020404" pitchFamily="49" charset="0"/>
                <a:cs typeface="Courier New" panose="02070309020205020404" pitchFamily="49" charset="0"/>
              </a:rPr>
              <a:t>}</a:t>
            </a:r>
          </a:p>
        </p:txBody>
      </p:sp>
      <p:sp>
        <p:nvSpPr>
          <p:cNvPr id="7" name="TextBox 6"/>
          <p:cNvSpPr txBox="1"/>
          <p:nvPr/>
        </p:nvSpPr>
        <p:spPr>
          <a:xfrm>
            <a:off x="1617133" y="4678180"/>
            <a:ext cx="5974713" cy="1200329"/>
          </a:xfrm>
          <a:prstGeom prst="rect">
            <a:avLst/>
          </a:prstGeom>
          <a:noFill/>
          <a:ln>
            <a:solidFill>
              <a:schemeClr val="accent1"/>
            </a:solidFill>
          </a:ln>
        </p:spPr>
        <p:txBody>
          <a:bodyPr wrap="none" rtlCol="0">
            <a:spAutoFit/>
          </a:bodyPr>
          <a:lstStyle/>
          <a:p>
            <a:r>
              <a:rPr lang="en-US" err="1">
                <a:latin typeface="Courier New" panose="02070309020205020404" pitchFamily="49" charset="0"/>
                <a:cs typeface="Courier New" panose="02070309020205020404" pitchFamily="49" charset="0"/>
              </a:rPr>
              <a:t>f</a:t>
            </a:r>
            <a:r>
              <a:rPr lang="en-US" err="1" smtClean="0">
                <a:latin typeface="Courier New" panose="02070309020205020404" pitchFamily="49" charset="0"/>
                <a:cs typeface="Courier New" panose="02070309020205020404" pitchFamily="49" charset="0"/>
              </a:rPr>
              <a:t>oreach</a:t>
            </a:r>
            <a:r>
              <a:rPr lang="en-US" smtClean="0">
                <a:latin typeface="Courier New" panose="02070309020205020404" pitchFamily="49" charset="0"/>
                <a:cs typeface="Courier New" panose="02070309020205020404" pitchFamily="49" charset="0"/>
              </a:rPr>
              <a:t> </a:t>
            </a:r>
            <a:r>
              <a:rPr lang="en-US" err="1" smtClean="0">
                <a:latin typeface="Courier New" panose="02070309020205020404" pitchFamily="49" charset="0"/>
                <a:cs typeface="Courier New" panose="02070309020205020404" pitchFamily="49" charset="0"/>
              </a:rPr>
              <a:t>i</a:t>
            </a:r>
            <a:r>
              <a:rPr lang="en-US" smtClean="0">
                <a:latin typeface="Courier New" panose="02070309020205020404" pitchFamily="49" charset="0"/>
                <a:cs typeface="Courier New" panose="02070309020205020404" pitchFamily="49" charset="0"/>
              </a:rPr>
              <a:t> in 0:N-1 { </a:t>
            </a:r>
          </a:p>
          <a:p>
            <a:r>
              <a:rPr lang="en-US" smtClean="0">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location L = </a:t>
            </a:r>
            <a:r>
              <a:rPr lang="en-US" err="1">
                <a:latin typeface="Courier New" panose="02070309020205020404" pitchFamily="49" charset="0"/>
                <a:cs typeface="Courier New" panose="02070309020205020404" pitchFamily="49" charset="0"/>
              </a:rPr>
              <a:t>hostmap_lookup</a:t>
            </a:r>
            <a:r>
              <a:rPr lang="en-US">
                <a:latin typeface="Courier New" panose="02070309020205020404" pitchFamily="49" charset="0"/>
                <a:cs typeface="Courier New" panose="02070309020205020404" pitchFamily="49" charset="0"/>
              </a:rPr>
              <a:t>(“file”+</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@location=(L, SOFT) </a:t>
            </a:r>
            <a:r>
              <a:rPr lang="en-US">
                <a:latin typeface="Courier New" panose="02070309020205020404" pitchFamily="49" charset="0"/>
                <a:cs typeface="Courier New" panose="02070309020205020404" pitchFamily="49" charset="0"/>
              </a:rPr>
              <a:t>f(</a:t>
            </a:r>
            <a:r>
              <a:rPr lang="en-US" err="1">
                <a:latin typeface="Courier New" panose="02070309020205020404" pitchFamily="49" charset="0"/>
                <a:cs typeface="Courier New" panose="02070309020205020404" pitchFamily="49" charset="0"/>
              </a:rPr>
              <a:t>i</a:t>
            </a:r>
            <a:r>
              <a:rPr lang="en-US" smtClean="0">
                <a:latin typeface="Courier New" panose="02070309020205020404" pitchFamily="49" charset="0"/>
                <a:cs typeface="Courier New" panose="02070309020205020404" pitchFamily="49" charset="0"/>
              </a:rPr>
              <a:t>);</a:t>
            </a:r>
            <a:br>
              <a:rPr lang="en-US" smtClean="0">
                <a:latin typeface="Courier New" panose="02070309020205020404" pitchFamily="49" charset="0"/>
                <a:cs typeface="Courier New" panose="02070309020205020404" pitchFamily="49" charset="0"/>
              </a:rPr>
            </a:br>
            <a:r>
              <a:rPr lang="en-US" smtClean="0">
                <a:latin typeface="Courier New" panose="02070309020205020404" pitchFamily="49" charset="0"/>
                <a:cs typeface="Courier New" panose="02070309020205020404" pitchFamily="49" charset="0"/>
              </a:rPr>
              <a:t>}</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7961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Application cases</a:t>
            </a:r>
            <a:endParaRPr lang="en-US" dirty="0"/>
          </a:p>
        </p:txBody>
      </p:sp>
    </p:spTree>
    <p:extLst>
      <p:ext uri="{BB962C8B-B14F-4D97-AF65-F5344CB8AC3E}">
        <p14:creationId xmlns:p14="http://schemas.microsoft.com/office/powerpoint/2010/main" val="70434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 Chicago hospitals: </a:t>
            </a:r>
            <a:r>
              <a:rPr lang="en-US" dirty="0" smtClean="0"/>
              <a:t>Cancer Ensembles</a:t>
            </a:r>
            <a:endParaRPr lang="en-US" dirty="0"/>
          </a:p>
        </p:txBody>
      </p:sp>
      <p:sp>
        <p:nvSpPr>
          <p:cNvPr id="3" name="Content Placeholder 2"/>
          <p:cNvSpPr>
            <a:spLocks noGrp="1"/>
          </p:cNvSpPr>
          <p:nvPr>
            <p:ph idx="1"/>
          </p:nvPr>
        </p:nvSpPr>
        <p:spPr>
          <a:xfrm>
            <a:off x="457200" y="1577788"/>
            <a:ext cx="8372901" cy="4544983"/>
          </a:xfrm>
        </p:spPr>
        <p:txBody>
          <a:bodyPr/>
          <a:lstStyle/>
          <a:p>
            <a:r>
              <a:rPr lang="en-US" dirty="0" smtClean="0"/>
              <a:t>Parameter fitting for biological phenomenon (DNA repair rate) via massive scale evolutionary algorithm in Swift/T framework</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Text Placeholder 3"/>
          <p:cNvSpPr>
            <a:spLocks noGrp="1"/>
          </p:cNvSpPr>
          <p:nvPr>
            <p:ph type="body" sz="quarter" idx="12"/>
          </p:nvPr>
        </p:nvSpPr>
        <p:spPr/>
        <p:txBody>
          <a:bodyPr/>
          <a:lstStyle/>
          <a:p>
            <a:r>
              <a:rPr lang="en-US" dirty="0" smtClean="0"/>
              <a:t>Best paper at SC Cancer Workshop 2016</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30</a:t>
            </a:fld>
            <a:endParaRPr lang="en-US" dirty="0"/>
          </a:p>
        </p:txBody>
      </p:sp>
      <p:sp>
        <p:nvSpPr>
          <p:cNvPr id="6" name="Rectangle 5"/>
          <p:cNvSpPr/>
          <p:nvPr/>
        </p:nvSpPr>
        <p:spPr>
          <a:xfrm>
            <a:off x="4160888" y="5766993"/>
            <a:ext cx="5439905" cy="738664"/>
          </a:xfrm>
          <a:prstGeom prst="rect">
            <a:avLst/>
          </a:prstGeom>
        </p:spPr>
        <p:txBody>
          <a:bodyPr wrap="square">
            <a:spAutoFit/>
          </a:bodyPr>
          <a:lstStyle/>
          <a:p>
            <a:pPr marL="285750" indent="-285750">
              <a:buFont typeface="Wingdings" panose="05000000000000000000" pitchFamily="2" charset="2"/>
              <a:buChar char="§"/>
            </a:pPr>
            <a:r>
              <a:rPr lang="en-US" sz="1400" b="1" dirty="0" smtClean="0">
                <a:solidFill>
                  <a:schemeClr val="tx1">
                    <a:lumMod val="60000"/>
                    <a:lumOff val="40000"/>
                  </a:schemeClr>
                </a:solidFill>
              </a:rPr>
              <a:t>Anatomic-scale cancer modeling </a:t>
            </a:r>
            <a:r>
              <a:rPr lang="en-US" sz="1400" b="1" dirty="0">
                <a:solidFill>
                  <a:schemeClr val="tx1">
                    <a:lumMod val="60000"/>
                    <a:lumOff val="40000"/>
                  </a:schemeClr>
                </a:solidFill>
              </a:rPr>
              <a:t>using the </a:t>
            </a:r>
            <a:r>
              <a:rPr lang="en-US" sz="1400" b="1" dirty="0" smtClean="0">
                <a:solidFill>
                  <a:schemeClr val="tx1">
                    <a:lumMod val="60000"/>
                    <a:lumOff val="40000"/>
                  </a:schemeClr>
                </a:solidFill>
              </a:rPr>
              <a:t/>
            </a:r>
            <a:br>
              <a:rPr lang="en-US" sz="1400" b="1" dirty="0" smtClean="0">
                <a:solidFill>
                  <a:schemeClr val="tx1">
                    <a:lumMod val="60000"/>
                    <a:lumOff val="40000"/>
                  </a:schemeClr>
                </a:solidFill>
              </a:rPr>
            </a:br>
            <a:r>
              <a:rPr lang="en-US" sz="1400" b="1" dirty="0" smtClean="0">
                <a:solidFill>
                  <a:schemeClr val="tx1">
                    <a:lumMod val="60000"/>
                    <a:lumOff val="40000"/>
                  </a:schemeClr>
                </a:solidFill>
              </a:rPr>
              <a:t>Extreme-scale </a:t>
            </a:r>
            <a:r>
              <a:rPr lang="en-US" sz="1400" b="1" dirty="0">
                <a:solidFill>
                  <a:schemeClr val="tx1">
                    <a:lumMod val="60000"/>
                    <a:lumOff val="40000"/>
                  </a:schemeClr>
                </a:solidFill>
              </a:rPr>
              <a:t>Model Exploration with Swift (EMEWS) </a:t>
            </a:r>
            <a:r>
              <a:rPr lang="en-US" sz="1400" b="1" dirty="0" smtClean="0">
                <a:solidFill>
                  <a:schemeClr val="tx1">
                    <a:lumMod val="60000"/>
                    <a:lumOff val="40000"/>
                  </a:schemeClr>
                </a:solidFill>
              </a:rPr>
              <a:t>framework.</a:t>
            </a:r>
            <a:r>
              <a:rPr lang="en-US" sz="1400" dirty="0">
                <a:solidFill>
                  <a:schemeClr val="tx1">
                    <a:lumMod val="60000"/>
                    <a:lumOff val="40000"/>
                  </a:schemeClr>
                </a:solidFill>
              </a:rPr>
              <a:t> </a:t>
            </a:r>
            <a:r>
              <a:rPr lang="en-US" sz="1400" dirty="0" smtClean="0">
                <a:solidFill>
                  <a:schemeClr val="tx1">
                    <a:lumMod val="60000"/>
                    <a:lumOff val="40000"/>
                  </a:schemeClr>
                </a:solidFill>
              </a:rPr>
              <a:t> Proc. CACW @ SC, 2016</a:t>
            </a:r>
            <a:endParaRPr lang="en-US" sz="1400" dirty="0">
              <a:solidFill>
                <a:schemeClr val="tx1">
                  <a:lumMod val="60000"/>
                  <a:lumOff val="40000"/>
                </a:schemeClr>
              </a:solidFill>
            </a:endParaRPr>
          </a:p>
        </p:txBody>
      </p:sp>
      <p:cxnSp>
        <p:nvCxnSpPr>
          <p:cNvPr id="7" name="Straight Connector 6"/>
          <p:cNvCxnSpPr/>
          <p:nvPr/>
        </p:nvCxnSpPr>
        <p:spPr>
          <a:xfrm>
            <a:off x="3844947" y="5732538"/>
            <a:ext cx="5230678"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6146" name="Picture 2" descr="C:\cygwin\home\wozniak\mcs\pubs\slides\2016\JointLab\slide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12" y="2228604"/>
            <a:ext cx="3190979" cy="239309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cygwin\home\wozniak\mcs\pubs\slides\2016\JointLab\slid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888" y="2228605"/>
            <a:ext cx="4683933" cy="35127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65" y="4681503"/>
            <a:ext cx="3773818" cy="1886909"/>
          </a:xfrm>
          <a:prstGeom prst="rect">
            <a:avLst/>
          </a:prstGeom>
        </p:spPr>
      </p:pic>
    </p:spTree>
    <p:extLst>
      <p:ext uri="{BB962C8B-B14F-4D97-AF65-F5344CB8AC3E}">
        <p14:creationId xmlns:p14="http://schemas.microsoft.com/office/powerpoint/2010/main" val="143411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INITIAL PERFORMANCE RESULTS</a:t>
            </a:r>
            <a:endParaRPr lang="en-US" dirty="0"/>
          </a:p>
        </p:txBody>
      </p:sp>
    </p:spTree>
    <p:extLst>
      <p:ext uri="{BB962C8B-B14F-4D97-AF65-F5344CB8AC3E}">
        <p14:creationId xmlns:p14="http://schemas.microsoft.com/office/powerpoint/2010/main" val="424595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Manycore scalability result</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165" y="2173408"/>
            <a:ext cx="5707117" cy="4093380"/>
          </a:xfrm>
          <a:prstGeom prst="rect">
            <a:avLst/>
          </a:prstGeom>
        </p:spPr>
      </p:pic>
    </p:spTree>
    <p:extLst>
      <p:ext uri="{BB962C8B-B14F-4D97-AF65-F5344CB8AC3E}">
        <p14:creationId xmlns:p14="http://schemas.microsoft.com/office/powerpoint/2010/main" val="3282181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over time for search</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Typical load plot for NT3 workflow on Cori</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33</a:t>
            </a:fld>
            <a:endParaRPr lang="en-US" dirty="0"/>
          </a:p>
        </p:txBody>
      </p:sp>
      <p:pic>
        <p:nvPicPr>
          <p:cNvPr id="6146" name="Picture 2" descr="C:\cygwin\home\wozniak\collab\CANDLE-Papers\2017\CAFCW\plots\nt3-loa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161" y="1707127"/>
            <a:ext cx="6823608" cy="341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98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Ramp up / ramp down</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Zoom in on single iteration on Titan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34</a:t>
            </a:fld>
            <a:endParaRPr lang="en-US" dirty="0"/>
          </a:p>
        </p:txBody>
      </p:sp>
      <p:pic>
        <p:nvPicPr>
          <p:cNvPr id="8194" name="Picture 2" descr="C:\cygwin\home\wozniak\collab\CANDLE-Papers\2017\CAFCW\plots\loads\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603" y="1843843"/>
            <a:ext cx="6924718" cy="346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42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t>
            </a:r>
            <a:r>
              <a:rPr lang="en-US" dirty="0" err="1" smtClean="0"/>
              <a:t>hyperparameter</a:t>
            </a:r>
            <a:r>
              <a:rPr lang="en-US" dirty="0" smtClean="0"/>
              <a:t> search</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Scaling models/hour on Titan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35</a:t>
            </a:fld>
            <a:endParaRPr lang="en-US" dirty="0"/>
          </a:p>
        </p:txBody>
      </p:sp>
      <p:pic>
        <p:nvPicPr>
          <p:cNvPr id="7170" name="Picture 2" descr="C:\cygwin\home\wozniak\collab\CANDLE-Papers\2017\CAFCW\plots\sca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785" y="1801767"/>
            <a:ext cx="6320802" cy="379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179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Requirements</a:t>
            </a:r>
            <a:endParaRPr lang="en-US" dirty="0"/>
          </a:p>
        </p:txBody>
      </p:sp>
    </p:spTree>
    <p:extLst>
      <p:ext uri="{BB962C8B-B14F-4D97-AF65-F5344CB8AC3E}">
        <p14:creationId xmlns:p14="http://schemas.microsoft.com/office/powerpoint/2010/main" val="361737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requirements</a:t>
            </a:r>
            <a:endParaRPr lang="en-US" dirty="0"/>
          </a:p>
        </p:txBody>
      </p:sp>
      <p:sp>
        <p:nvSpPr>
          <p:cNvPr id="3" name="Content Placeholder 2"/>
          <p:cNvSpPr>
            <a:spLocks noGrp="1"/>
          </p:cNvSpPr>
          <p:nvPr>
            <p:ph idx="1"/>
          </p:nvPr>
        </p:nvSpPr>
        <p:spPr>
          <a:xfrm>
            <a:off x="457201" y="1289797"/>
            <a:ext cx="2897023" cy="4422776"/>
          </a:xfrm>
        </p:spPr>
        <p:txBody>
          <a:bodyPr/>
          <a:lstStyle/>
          <a:p>
            <a:pPr marL="0" indent="0">
              <a:buNone/>
            </a:pPr>
            <a:r>
              <a:rPr lang="en-US" sz="1400" b="1" dirty="0"/>
              <a:t>Simulation </a:t>
            </a:r>
            <a:r>
              <a:rPr lang="en-US" sz="1400" b="1" dirty="0" smtClean="0"/>
              <a:t>Applications</a:t>
            </a:r>
            <a:endParaRPr lang="en-US" sz="1400" b="1" dirty="0"/>
          </a:p>
          <a:p>
            <a:r>
              <a:rPr lang="en-US" sz="1400" dirty="0"/>
              <a:t>64bit floating point</a:t>
            </a:r>
          </a:p>
          <a:p>
            <a:r>
              <a:rPr lang="en-US" sz="1400" dirty="0"/>
              <a:t>Memory </a:t>
            </a:r>
            <a:r>
              <a:rPr lang="en-US" sz="1400" dirty="0" smtClean="0"/>
              <a:t>Bandwidth</a:t>
            </a:r>
            <a:endParaRPr lang="en-US" sz="1400" dirty="0"/>
          </a:p>
          <a:p>
            <a:r>
              <a:rPr lang="en-US" sz="1400" dirty="0"/>
              <a:t>Random Access to Memory</a:t>
            </a:r>
          </a:p>
          <a:p>
            <a:r>
              <a:rPr lang="en-US" sz="1400" dirty="0"/>
              <a:t>Sparse Matrices</a:t>
            </a:r>
          </a:p>
          <a:p>
            <a:r>
              <a:rPr lang="en-US" sz="1400" dirty="0"/>
              <a:t>Distributed Memory jobs</a:t>
            </a:r>
          </a:p>
          <a:p>
            <a:r>
              <a:rPr lang="en-US" sz="1400" dirty="0"/>
              <a:t>Synchronous I/O </a:t>
            </a:r>
            <a:r>
              <a:rPr lang="en-US" sz="1400" dirty="0" err="1"/>
              <a:t>multinode</a:t>
            </a:r>
            <a:endParaRPr lang="en-US" sz="1400" dirty="0"/>
          </a:p>
          <a:p>
            <a:r>
              <a:rPr lang="en-US" sz="1400" dirty="0"/>
              <a:t>Scalability Limited </a:t>
            </a:r>
            <a:r>
              <a:rPr lang="en-US" sz="1400" dirty="0" err="1"/>
              <a:t>c</a:t>
            </a:r>
            <a:r>
              <a:rPr lang="en-US" sz="1400" dirty="0" err="1" smtClean="0"/>
              <a:t>omm</a:t>
            </a:r>
            <a:endParaRPr lang="en-US" sz="1400" dirty="0"/>
          </a:p>
          <a:p>
            <a:r>
              <a:rPr lang="en-US" sz="1400" dirty="0"/>
              <a:t>Low Latency High Bandwidth</a:t>
            </a:r>
          </a:p>
          <a:p>
            <a:r>
              <a:rPr lang="en-US" sz="1400" dirty="0"/>
              <a:t>Large Coherency Domains </a:t>
            </a:r>
            <a:r>
              <a:rPr lang="en-US" sz="1400" dirty="0" smtClean="0"/>
              <a:t/>
            </a:r>
            <a:br>
              <a:rPr lang="en-US" sz="1400" dirty="0" smtClean="0"/>
            </a:br>
            <a:r>
              <a:rPr lang="en-US" sz="1400" dirty="0" smtClean="0"/>
              <a:t>help </a:t>
            </a:r>
            <a:r>
              <a:rPr lang="en-US" sz="1400" dirty="0"/>
              <a:t>sometimes</a:t>
            </a:r>
          </a:p>
          <a:p>
            <a:r>
              <a:rPr lang="en-US" sz="1400" dirty="0"/>
              <a:t>O typically greater than I</a:t>
            </a:r>
          </a:p>
          <a:p>
            <a:r>
              <a:rPr lang="en-US" sz="1400" dirty="0"/>
              <a:t>O rarely read</a:t>
            </a:r>
          </a:p>
          <a:p>
            <a:r>
              <a:rPr lang="en-US" sz="1400" dirty="0"/>
              <a:t>Output is data</a:t>
            </a:r>
          </a:p>
          <a:p>
            <a:endParaRPr lang="en-US" sz="1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37</a:t>
            </a:fld>
            <a:endParaRPr lang="en-US" dirty="0"/>
          </a:p>
        </p:txBody>
      </p:sp>
      <p:sp>
        <p:nvSpPr>
          <p:cNvPr id="6" name="Rectangle 5"/>
          <p:cNvSpPr/>
          <p:nvPr/>
        </p:nvSpPr>
        <p:spPr>
          <a:xfrm>
            <a:off x="3080759" y="1291670"/>
            <a:ext cx="3285858" cy="4031873"/>
          </a:xfrm>
          <a:prstGeom prst="rect">
            <a:avLst/>
          </a:prstGeom>
        </p:spPr>
        <p:txBody>
          <a:bodyPr wrap="square">
            <a:spAutoFit/>
          </a:bodyPr>
          <a:lstStyle/>
          <a:p>
            <a:r>
              <a:rPr lang="en-US" sz="1400" b="1" dirty="0"/>
              <a:t>Big Data </a:t>
            </a:r>
            <a:r>
              <a:rPr lang="en-US" sz="1400" b="1" dirty="0" smtClean="0"/>
              <a:t>Applications</a:t>
            </a:r>
            <a:endParaRPr lang="en-US" sz="1400" b="1" dirty="0"/>
          </a:p>
          <a:p>
            <a:pPr marL="173038" lvl="0" indent="-173038" defTabSz="457200">
              <a:spcBef>
                <a:spcPts val="600"/>
              </a:spcBef>
              <a:buFont typeface="Wingdings" pitchFamily="2" charset="2"/>
              <a:buChar char="§"/>
            </a:pPr>
            <a:r>
              <a:rPr lang="en-US" sz="1400" dirty="0" smtClean="0"/>
              <a:t>64 bit and Integer important</a:t>
            </a:r>
          </a:p>
          <a:p>
            <a:pPr marL="173038" lvl="0" indent="-173038" defTabSz="457200">
              <a:spcBef>
                <a:spcPts val="600"/>
              </a:spcBef>
              <a:buFont typeface="Wingdings" pitchFamily="2" charset="2"/>
              <a:buChar char="§"/>
            </a:pPr>
            <a:r>
              <a:rPr lang="en-US" sz="1400" dirty="0" smtClean="0"/>
              <a:t>Data </a:t>
            </a:r>
            <a:r>
              <a:rPr lang="en-US" sz="1400" dirty="0"/>
              <a:t>analysis </a:t>
            </a:r>
            <a:r>
              <a:rPr lang="en-US" sz="1400" dirty="0" smtClean="0"/>
              <a:t>Pipelines</a:t>
            </a:r>
          </a:p>
          <a:p>
            <a:pPr marL="173038" lvl="0" indent="-173038" defTabSz="457200">
              <a:spcBef>
                <a:spcPts val="600"/>
              </a:spcBef>
              <a:buFont typeface="Wingdings" pitchFamily="2" charset="2"/>
              <a:buChar char="§"/>
            </a:pPr>
            <a:r>
              <a:rPr lang="en-US" sz="1400" dirty="0" smtClean="0"/>
              <a:t>DB </a:t>
            </a:r>
            <a:r>
              <a:rPr lang="en-US" sz="1400" dirty="0"/>
              <a:t>including No </a:t>
            </a:r>
            <a:r>
              <a:rPr lang="en-US" sz="1400" dirty="0" smtClean="0"/>
              <a:t>SQL</a:t>
            </a:r>
          </a:p>
          <a:p>
            <a:pPr marL="173038" lvl="0" indent="-173038" defTabSz="457200">
              <a:spcBef>
                <a:spcPts val="600"/>
              </a:spcBef>
              <a:buFont typeface="Wingdings" pitchFamily="2" charset="2"/>
              <a:buChar char="§"/>
            </a:pPr>
            <a:r>
              <a:rPr lang="en-US" sz="1400" dirty="0" smtClean="0"/>
              <a:t>MapReduce/SPARK</a:t>
            </a:r>
          </a:p>
          <a:p>
            <a:pPr marL="173038" lvl="0" indent="-173038" defTabSz="457200">
              <a:spcBef>
                <a:spcPts val="600"/>
              </a:spcBef>
              <a:buFont typeface="Wingdings" pitchFamily="2" charset="2"/>
              <a:buChar char="§"/>
            </a:pPr>
            <a:r>
              <a:rPr lang="en-US" sz="1400" dirty="0" smtClean="0"/>
              <a:t>Millions </a:t>
            </a:r>
            <a:r>
              <a:rPr lang="en-US" sz="1400" dirty="0"/>
              <a:t>of </a:t>
            </a:r>
            <a:r>
              <a:rPr lang="en-US" sz="1400" dirty="0" smtClean="0"/>
              <a:t>jobs</a:t>
            </a:r>
          </a:p>
          <a:p>
            <a:pPr marL="173038" lvl="0" indent="-173038" defTabSz="457200">
              <a:spcBef>
                <a:spcPts val="600"/>
              </a:spcBef>
              <a:buFont typeface="Wingdings" pitchFamily="2" charset="2"/>
              <a:buChar char="§"/>
            </a:pPr>
            <a:r>
              <a:rPr lang="en-US" sz="1400" dirty="0" smtClean="0"/>
              <a:t>I/O </a:t>
            </a:r>
            <a:r>
              <a:rPr lang="en-US" sz="1400" dirty="0"/>
              <a:t>bandwidth </a:t>
            </a:r>
            <a:r>
              <a:rPr lang="en-US" sz="1400" dirty="0" smtClean="0"/>
              <a:t>limited</a:t>
            </a:r>
          </a:p>
          <a:p>
            <a:pPr marL="173038" lvl="0" indent="-173038" defTabSz="457200">
              <a:spcBef>
                <a:spcPts val="600"/>
              </a:spcBef>
              <a:buFont typeface="Wingdings" pitchFamily="2" charset="2"/>
              <a:buChar char="§"/>
            </a:pPr>
            <a:r>
              <a:rPr lang="en-US" sz="1400" dirty="0" smtClean="0"/>
              <a:t>Data </a:t>
            </a:r>
            <a:r>
              <a:rPr lang="en-US" sz="1400" dirty="0"/>
              <a:t>management </a:t>
            </a:r>
            <a:r>
              <a:rPr lang="en-US" sz="1400" dirty="0" smtClean="0"/>
              <a:t>limited</a:t>
            </a:r>
          </a:p>
          <a:p>
            <a:pPr marL="173038" lvl="0" indent="-173038" defTabSz="457200">
              <a:spcBef>
                <a:spcPts val="600"/>
              </a:spcBef>
              <a:buFont typeface="Wingdings" pitchFamily="2" charset="2"/>
              <a:buChar char="§"/>
            </a:pPr>
            <a:r>
              <a:rPr lang="en-US" sz="1400" dirty="0" smtClean="0"/>
              <a:t>Many </a:t>
            </a:r>
            <a:r>
              <a:rPr lang="en-US" sz="1400" dirty="0"/>
              <a:t>task </a:t>
            </a:r>
            <a:r>
              <a:rPr lang="en-US" sz="1400" dirty="0" smtClean="0"/>
              <a:t>parallel </a:t>
            </a:r>
          </a:p>
          <a:p>
            <a:pPr marL="173038" lvl="0" indent="-173038" defTabSz="457200">
              <a:spcBef>
                <a:spcPts val="600"/>
              </a:spcBef>
              <a:buFont typeface="Wingdings" pitchFamily="2" charset="2"/>
              <a:buChar char="§"/>
            </a:pPr>
            <a:r>
              <a:rPr lang="en-US" sz="1400" dirty="0" smtClean="0"/>
              <a:t>Large-data </a:t>
            </a:r>
            <a:r>
              <a:rPr lang="en-US" sz="1400" dirty="0"/>
              <a:t>in </a:t>
            </a:r>
            <a:r>
              <a:rPr lang="en-US" sz="1400" dirty="0" smtClean="0"/>
              <a:t>and</a:t>
            </a:r>
            <a:br>
              <a:rPr lang="en-US" sz="1400" dirty="0" smtClean="0"/>
            </a:br>
            <a:r>
              <a:rPr lang="en-US" sz="1400" dirty="0" smtClean="0"/>
              <a:t>Large-data out</a:t>
            </a:r>
          </a:p>
          <a:p>
            <a:pPr marL="173038" lvl="0" indent="-173038" defTabSz="457200">
              <a:spcBef>
                <a:spcPts val="600"/>
              </a:spcBef>
              <a:buFont typeface="Wingdings" pitchFamily="2" charset="2"/>
              <a:buChar char="§"/>
            </a:pPr>
            <a:r>
              <a:rPr lang="en-US" sz="1400" dirty="0" smtClean="0"/>
              <a:t>I </a:t>
            </a:r>
            <a:r>
              <a:rPr lang="en-US" sz="1400" dirty="0"/>
              <a:t>and O both </a:t>
            </a:r>
            <a:r>
              <a:rPr lang="en-US" sz="1400" dirty="0" smtClean="0"/>
              <a:t>important</a:t>
            </a:r>
          </a:p>
          <a:p>
            <a:pPr marL="173038" lvl="0" indent="-173038" defTabSz="457200">
              <a:spcBef>
                <a:spcPts val="600"/>
              </a:spcBef>
              <a:buFont typeface="Wingdings" pitchFamily="2" charset="2"/>
              <a:buChar char="§"/>
            </a:pPr>
            <a:r>
              <a:rPr lang="en-US" sz="1400" dirty="0" smtClean="0"/>
              <a:t>O </a:t>
            </a:r>
            <a:r>
              <a:rPr lang="en-US" sz="1400" dirty="0"/>
              <a:t>is read and </a:t>
            </a:r>
            <a:r>
              <a:rPr lang="en-US" sz="1400" dirty="0" smtClean="0"/>
              <a:t>used</a:t>
            </a:r>
          </a:p>
          <a:p>
            <a:pPr marL="173038" lvl="0" indent="-173038" defTabSz="457200">
              <a:spcBef>
                <a:spcPts val="600"/>
              </a:spcBef>
              <a:buFont typeface="Wingdings" pitchFamily="2" charset="2"/>
              <a:buChar char="§"/>
            </a:pPr>
            <a:r>
              <a:rPr lang="en-US" sz="1400" dirty="0" smtClean="0"/>
              <a:t>Output </a:t>
            </a:r>
            <a:r>
              <a:rPr lang="en-US" sz="1400" dirty="0"/>
              <a:t>is data</a:t>
            </a:r>
          </a:p>
        </p:txBody>
      </p:sp>
      <p:sp>
        <p:nvSpPr>
          <p:cNvPr id="7" name="Rectangle 6"/>
          <p:cNvSpPr/>
          <p:nvPr/>
        </p:nvSpPr>
        <p:spPr>
          <a:xfrm>
            <a:off x="5858142" y="1304546"/>
            <a:ext cx="3285858" cy="4401205"/>
          </a:xfrm>
          <a:prstGeom prst="rect">
            <a:avLst/>
          </a:prstGeom>
        </p:spPr>
        <p:txBody>
          <a:bodyPr wrap="square">
            <a:spAutoFit/>
          </a:bodyPr>
          <a:lstStyle/>
          <a:p>
            <a:r>
              <a:rPr lang="en-US" sz="1400" b="1" dirty="0" smtClean="0"/>
              <a:t>Deep </a:t>
            </a:r>
            <a:r>
              <a:rPr lang="en-US" sz="1400" b="1" dirty="0"/>
              <a:t>Learning </a:t>
            </a:r>
            <a:r>
              <a:rPr lang="en-US" sz="1400" b="1" dirty="0" smtClean="0"/>
              <a:t>Applications</a:t>
            </a:r>
            <a:endParaRPr lang="en-US" sz="1400" b="1" dirty="0"/>
          </a:p>
          <a:p>
            <a:pPr marL="173038" lvl="0" indent="-173038" defTabSz="457200">
              <a:spcBef>
                <a:spcPts val="600"/>
              </a:spcBef>
              <a:buFont typeface="Wingdings" pitchFamily="2" charset="2"/>
              <a:buChar char="§"/>
            </a:pPr>
            <a:r>
              <a:rPr lang="en-US" sz="1400" dirty="0"/>
              <a:t>Lower Precision (fp32, fp16)</a:t>
            </a:r>
          </a:p>
          <a:p>
            <a:pPr marL="173038" lvl="0" indent="-173038" defTabSz="457200">
              <a:spcBef>
                <a:spcPts val="600"/>
              </a:spcBef>
              <a:buFont typeface="Wingdings" pitchFamily="2" charset="2"/>
              <a:buChar char="§"/>
            </a:pPr>
            <a:r>
              <a:rPr lang="en-US" sz="1400" dirty="0"/>
              <a:t>FMAC @ 16 summing to 32</a:t>
            </a:r>
          </a:p>
          <a:p>
            <a:pPr marL="173038" lvl="0" indent="-173038" defTabSz="457200">
              <a:spcBef>
                <a:spcPts val="600"/>
              </a:spcBef>
              <a:buFont typeface="Wingdings" pitchFamily="2" charset="2"/>
              <a:buChar char="§"/>
            </a:pPr>
            <a:r>
              <a:rPr lang="en-US" sz="1400" dirty="0"/>
              <a:t>Inferencing can be 8 bit (TPU)</a:t>
            </a:r>
          </a:p>
          <a:p>
            <a:pPr marL="173038" lvl="0" indent="-173038" defTabSz="457200">
              <a:spcBef>
                <a:spcPts val="600"/>
              </a:spcBef>
              <a:buFont typeface="Wingdings" pitchFamily="2" charset="2"/>
              <a:buChar char="§"/>
            </a:pPr>
            <a:r>
              <a:rPr lang="en-US" sz="1400" dirty="0"/>
              <a:t>Scaled integer possible</a:t>
            </a:r>
          </a:p>
          <a:p>
            <a:pPr marL="173038" lvl="0" indent="-173038" defTabSz="457200">
              <a:spcBef>
                <a:spcPts val="600"/>
              </a:spcBef>
              <a:buFont typeface="Wingdings" pitchFamily="2" charset="2"/>
              <a:buChar char="§"/>
            </a:pPr>
            <a:r>
              <a:rPr lang="en-US" sz="1400" dirty="0"/>
              <a:t>Training dominates dev</a:t>
            </a:r>
          </a:p>
          <a:p>
            <a:pPr marL="173038" lvl="0" indent="-173038" defTabSz="457200">
              <a:spcBef>
                <a:spcPts val="600"/>
              </a:spcBef>
              <a:buFont typeface="Wingdings" pitchFamily="2" charset="2"/>
              <a:buChar char="§"/>
            </a:pPr>
            <a:r>
              <a:rPr lang="en-US" sz="1400" dirty="0"/>
              <a:t>Inference dominates pro</a:t>
            </a:r>
          </a:p>
          <a:p>
            <a:pPr marL="173038" lvl="0" indent="-173038" defTabSz="457200">
              <a:spcBef>
                <a:spcPts val="600"/>
              </a:spcBef>
              <a:buFont typeface="Wingdings" pitchFamily="2" charset="2"/>
              <a:buChar char="§"/>
            </a:pPr>
            <a:r>
              <a:rPr lang="en-US" sz="1400" dirty="0"/>
              <a:t>Reuse of training data</a:t>
            </a:r>
          </a:p>
          <a:p>
            <a:pPr marL="173038" lvl="0" indent="-173038" defTabSz="457200">
              <a:spcBef>
                <a:spcPts val="600"/>
              </a:spcBef>
              <a:buFont typeface="Wingdings" pitchFamily="2" charset="2"/>
              <a:buChar char="§"/>
            </a:pPr>
            <a:r>
              <a:rPr lang="en-US" sz="1400" dirty="0"/>
              <a:t>Data pipelines needed</a:t>
            </a:r>
          </a:p>
          <a:p>
            <a:pPr marL="173038" lvl="0" indent="-173038" defTabSz="457200">
              <a:spcBef>
                <a:spcPts val="600"/>
              </a:spcBef>
              <a:buFont typeface="Wingdings" pitchFamily="2" charset="2"/>
              <a:buChar char="§"/>
            </a:pPr>
            <a:r>
              <a:rPr lang="en-US" sz="1400" dirty="0"/>
              <a:t>Dense FP typical SGEMM</a:t>
            </a:r>
          </a:p>
          <a:p>
            <a:pPr marL="173038" lvl="0" indent="-173038" defTabSz="457200">
              <a:spcBef>
                <a:spcPts val="600"/>
              </a:spcBef>
              <a:buFont typeface="Wingdings" pitchFamily="2" charset="2"/>
              <a:buChar char="§"/>
            </a:pPr>
            <a:r>
              <a:rPr lang="en-US" sz="1400" dirty="0"/>
              <a:t>Small DFT, CNN</a:t>
            </a:r>
          </a:p>
          <a:p>
            <a:pPr marL="173038" lvl="0" indent="-173038" defTabSz="457200">
              <a:spcBef>
                <a:spcPts val="600"/>
              </a:spcBef>
              <a:buFont typeface="Wingdings" pitchFamily="2" charset="2"/>
              <a:buChar char="§"/>
            </a:pPr>
            <a:r>
              <a:rPr lang="en-US" sz="1400" dirty="0"/>
              <a:t>Ensembles and Search</a:t>
            </a:r>
          </a:p>
          <a:p>
            <a:pPr marL="173038" lvl="0" indent="-173038" defTabSz="457200">
              <a:spcBef>
                <a:spcPts val="600"/>
              </a:spcBef>
              <a:buFont typeface="Wingdings" pitchFamily="2" charset="2"/>
              <a:buChar char="§"/>
            </a:pPr>
            <a:r>
              <a:rPr lang="en-US" sz="1400" dirty="0"/>
              <a:t>Single Models Small</a:t>
            </a:r>
          </a:p>
          <a:p>
            <a:pPr marL="173038" lvl="0" indent="-173038" defTabSz="457200">
              <a:spcBef>
                <a:spcPts val="600"/>
              </a:spcBef>
              <a:buFont typeface="Wingdings" pitchFamily="2" charset="2"/>
              <a:buChar char="§"/>
            </a:pPr>
            <a:r>
              <a:rPr lang="en-US" sz="1400" dirty="0"/>
              <a:t>I more important than O</a:t>
            </a:r>
          </a:p>
          <a:p>
            <a:pPr marL="173038" lvl="0" indent="-173038" defTabSz="457200">
              <a:spcBef>
                <a:spcPts val="600"/>
              </a:spcBef>
              <a:buFont typeface="Wingdings" pitchFamily="2" charset="2"/>
              <a:buChar char="§"/>
            </a:pPr>
            <a:r>
              <a:rPr lang="en-US" sz="1400" dirty="0"/>
              <a:t>Output is </a:t>
            </a:r>
            <a:r>
              <a:rPr lang="en-US" sz="1400" dirty="0" smtClean="0"/>
              <a:t>models</a:t>
            </a:r>
            <a:endParaRPr lang="en-US" sz="1400" dirty="0"/>
          </a:p>
        </p:txBody>
      </p:sp>
    </p:spTree>
    <p:extLst>
      <p:ext uri="{BB962C8B-B14F-4D97-AF65-F5344CB8AC3E}">
        <p14:creationId xmlns:p14="http://schemas.microsoft.com/office/powerpoint/2010/main" val="1588470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Targets for Exascale</a:t>
            </a: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42" y="2078290"/>
            <a:ext cx="8138668" cy="4227879"/>
          </a:xfrm>
          <a:prstGeom prst="rect">
            <a:avLst/>
          </a:prstGeom>
        </p:spPr>
      </p:pic>
      <p:sp>
        <p:nvSpPr>
          <p:cNvPr id="7" name="Rectangle 6"/>
          <p:cNvSpPr/>
          <p:nvPr/>
        </p:nvSpPr>
        <p:spPr>
          <a:xfrm>
            <a:off x="5759865" y="2204815"/>
            <a:ext cx="1401511" cy="3161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434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QUESTIONS?</a:t>
            </a:r>
            <a:endParaRPr lang="en-US" dirty="0"/>
          </a:p>
        </p:txBody>
      </p:sp>
    </p:spTree>
    <p:extLst>
      <p:ext uri="{BB962C8B-B14F-4D97-AF65-F5344CB8AC3E}">
        <p14:creationId xmlns:p14="http://schemas.microsoft.com/office/powerpoint/2010/main" val="3205238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integration </a:t>
            </a:r>
            <a:r>
              <a:rPr lang="en-US" dirty="0"/>
              <a:t>of Simulation, Data Analytics and Machine Learning</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4</a:t>
            </a:fld>
            <a:endParaRPr lang="en-US" dirty="0"/>
          </a:p>
        </p:txBody>
      </p:sp>
      <p:grpSp>
        <p:nvGrpSpPr>
          <p:cNvPr id="6" name="Group 5"/>
          <p:cNvGrpSpPr/>
          <p:nvPr/>
        </p:nvGrpSpPr>
        <p:grpSpPr>
          <a:xfrm>
            <a:off x="1321798" y="1803250"/>
            <a:ext cx="5358702" cy="4658215"/>
            <a:chOff x="1321798" y="1769063"/>
            <a:chExt cx="5358702" cy="4658215"/>
          </a:xfrm>
        </p:grpSpPr>
        <p:sp>
          <p:nvSpPr>
            <p:cNvPr id="8" name="Oval 7"/>
            <p:cNvSpPr/>
            <p:nvPr/>
          </p:nvSpPr>
          <p:spPr>
            <a:xfrm>
              <a:off x="2974312" y="3550611"/>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Deep</a:t>
              </a:r>
            </a:p>
            <a:p>
              <a:pPr algn="ctr" defTabSz="914400"/>
              <a:r>
                <a:rPr lang="en-US" sz="2400" b="1" dirty="0">
                  <a:solidFill>
                    <a:srgbClr val="000090"/>
                  </a:solidFill>
                </a:rPr>
                <a:t>Learning</a:t>
              </a:r>
            </a:p>
          </p:txBody>
        </p:sp>
        <p:sp>
          <p:nvSpPr>
            <p:cNvPr id="9" name="Oval 8"/>
            <p:cNvSpPr/>
            <p:nvPr/>
          </p:nvSpPr>
          <p:spPr>
            <a:xfrm>
              <a:off x="1321798" y="2018349"/>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Large-Scale</a:t>
              </a:r>
            </a:p>
            <a:p>
              <a:pPr algn="ctr" defTabSz="914400"/>
              <a:r>
                <a:rPr lang="en-US" sz="2400" b="1" dirty="0">
                  <a:solidFill>
                    <a:srgbClr val="000090"/>
                  </a:solidFill>
                </a:rPr>
                <a:t>Numerical </a:t>
              </a:r>
            </a:p>
            <a:p>
              <a:pPr algn="ctr" defTabSz="914400"/>
              <a:r>
                <a:rPr lang="en-US" sz="2400" b="1" dirty="0">
                  <a:solidFill>
                    <a:srgbClr val="000090"/>
                  </a:solidFill>
                </a:rPr>
                <a:t>Simulation</a:t>
              </a:r>
            </a:p>
          </p:txBody>
        </p:sp>
        <p:sp>
          <p:nvSpPr>
            <p:cNvPr id="7" name="Oval 6"/>
            <p:cNvSpPr/>
            <p:nvPr/>
          </p:nvSpPr>
          <p:spPr>
            <a:xfrm>
              <a:off x="3687035" y="1769063"/>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Scalable </a:t>
              </a:r>
            </a:p>
            <a:p>
              <a:pPr algn="ctr" defTabSz="914400"/>
              <a:r>
                <a:rPr lang="en-US" sz="2400" b="1" dirty="0">
                  <a:solidFill>
                    <a:srgbClr val="000090"/>
                  </a:solidFill>
                </a:rPr>
                <a:t>Data Analytics</a:t>
              </a:r>
            </a:p>
            <a:p>
              <a:pPr algn="ctr" defTabSz="914400"/>
              <a:endParaRPr lang="en-US" sz="2400" b="1" dirty="0">
                <a:solidFill>
                  <a:prstClr val="white"/>
                </a:solidFill>
              </a:endParaRPr>
            </a:p>
          </p:txBody>
        </p:sp>
      </p:grpSp>
      <p:sp>
        <p:nvSpPr>
          <p:cNvPr id="10" name="TextBox 9"/>
          <p:cNvSpPr txBox="1"/>
          <p:nvPr/>
        </p:nvSpPr>
        <p:spPr>
          <a:xfrm>
            <a:off x="6293097" y="2092228"/>
            <a:ext cx="2850919" cy="654986"/>
          </a:xfrm>
          <a:prstGeom prst="rect">
            <a:avLst/>
          </a:prstGeom>
          <a:noFill/>
          <a:ln>
            <a:noFill/>
          </a:ln>
        </p:spPr>
        <p:txBody>
          <a:bodyPr wrap="square" lIns="91392" tIns="45697" rIns="91392" bIns="45697" rtlCol="0">
            <a:spAutoFit/>
          </a:bodyPr>
          <a:lstStyle/>
          <a:p>
            <a:pPr algn="ctr" defTabSz="914400"/>
            <a:r>
              <a:rPr lang="en-US" b="1" dirty="0">
                <a:solidFill>
                  <a:srgbClr val="008000"/>
                </a:solidFill>
              </a:rPr>
              <a:t>CORAL Supercomputers</a:t>
            </a:r>
          </a:p>
          <a:p>
            <a:pPr algn="ctr" defTabSz="914400"/>
            <a:r>
              <a:rPr lang="en-US" b="1" dirty="0">
                <a:solidFill>
                  <a:srgbClr val="008000"/>
                </a:solidFill>
              </a:rPr>
              <a:t>and Exascale Systems</a:t>
            </a:r>
          </a:p>
        </p:txBody>
      </p:sp>
      <p:cxnSp>
        <p:nvCxnSpPr>
          <p:cNvPr id="11" name="Straight Arrow Connector 10"/>
          <p:cNvCxnSpPr/>
          <p:nvPr/>
        </p:nvCxnSpPr>
        <p:spPr>
          <a:xfrm flipH="1">
            <a:off x="6168355" y="3059394"/>
            <a:ext cx="1438826" cy="158632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762387" y="2410181"/>
            <a:ext cx="2125230" cy="206031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endParaRPr lang="en-US">
              <a:solidFill>
                <a:prstClr val="white"/>
              </a:solidFill>
            </a:endParaRPr>
          </a:p>
        </p:txBody>
      </p:sp>
      <p:sp>
        <p:nvSpPr>
          <p:cNvPr id="13" name="TextBox 12"/>
          <p:cNvSpPr txBox="1"/>
          <p:nvPr/>
        </p:nvSpPr>
        <p:spPr>
          <a:xfrm>
            <a:off x="362226" y="1473903"/>
            <a:ext cx="1229176" cy="923283"/>
          </a:xfrm>
          <a:prstGeom prst="rect">
            <a:avLst/>
          </a:prstGeom>
          <a:solidFill>
            <a:schemeClr val="bg1"/>
          </a:solidFill>
        </p:spPr>
        <p:txBody>
          <a:bodyPr wrap="none" lIns="91392" tIns="45697" rIns="91392" bIns="45697" rtlCol="0">
            <a:spAutoFit/>
          </a:bodyPr>
          <a:lstStyle/>
          <a:p>
            <a:pPr algn="ctr" defTabSz="914400"/>
            <a:r>
              <a:rPr lang="en-US" b="1">
                <a:solidFill>
                  <a:srgbClr val="FF0000"/>
                </a:solidFill>
              </a:rPr>
              <a:t>Traditional</a:t>
            </a:r>
          </a:p>
          <a:p>
            <a:pPr algn="ctr" defTabSz="914400"/>
            <a:r>
              <a:rPr lang="en-US" b="1">
                <a:solidFill>
                  <a:srgbClr val="FF0000"/>
                </a:solidFill>
              </a:rPr>
              <a:t>HPC</a:t>
            </a:r>
          </a:p>
          <a:p>
            <a:pPr algn="ctr" defTabSz="914400"/>
            <a:r>
              <a:rPr lang="en-US" b="1">
                <a:solidFill>
                  <a:srgbClr val="FF0000"/>
                </a:solidFill>
              </a:rPr>
              <a:t>Systems</a:t>
            </a:r>
          </a:p>
        </p:txBody>
      </p:sp>
      <p:cxnSp>
        <p:nvCxnSpPr>
          <p:cNvPr id="14" name="Straight Arrow Connector 13"/>
          <p:cNvCxnSpPr/>
          <p:nvPr/>
        </p:nvCxnSpPr>
        <p:spPr>
          <a:xfrm>
            <a:off x="984865" y="2410180"/>
            <a:ext cx="777524" cy="7904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54437" y="1865947"/>
            <a:ext cx="4313917" cy="3718934"/>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endParaRPr lang="en-US">
              <a:solidFill>
                <a:srgbClr val="008000"/>
              </a:solidFill>
            </a:endParaRPr>
          </a:p>
        </p:txBody>
      </p:sp>
    </p:spTree>
    <p:extLst>
      <p:ext uri="{BB962C8B-B14F-4D97-AF65-F5344CB8AC3E}">
        <p14:creationId xmlns:p14="http://schemas.microsoft.com/office/powerpoint/2010/main" val="3546317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b="1" dirty="0" smtClean="0"/>
              <a:t>CANDLE Team:</a:t>
            </a:r>
          </a:p>
          <a:p>
            <a:pPr marL="0" indent="0">
              <a:buNone/>
            </a:pPr>
            <a:r>
              <a:rPr lang="en-US" dirty="0" smtClean="0"/>
              <a:t>Rick Stevens, Tom </a:t>
            </a:r>
            <a:r>
              <a:rPr lang="en-US" dirty="0" err="1" smtClean="0"/>
              <a:t>Brettin</a:t>
            </a:r>
            <a:r>
              <a:rPr lang="en-US" dirty="0" smtClean="0"/>
              <a:t>, </a:t>
            </a:r>
            <a:r>
              <a:rPr lang="en-US" dirty="0"/>
              <a:t>Gina </a:t>
            </a:r>
            <a:r>
              <a:rPr lang="en-US" dirty="0" err="1"/>
              <a:t>Tourassi</a:t>
            </a:r>
            <a:r>
              <a:rPr lang="en-US" dirty="0"/>
              <a:t>, </a:t>
            </a:r>
            <a:r>
              <a:rPr lang="en-US" dirty="0" smtClean="0"/>
              <a:t>Arvind </a:t>
            </a:r>
            <a:r>
              <a:rPr lang="en-US" dirty="0" err="1" smtClean="0"/>
              <a:t>Ramanathan</a:t>
            </a:r>
            <a:r>
              <a:rPr lang="en-US" dirty="0" smtClean="0"/>
              <a:t>, Fred </a:t>
            </a:r>
            <a:r>
              <a:rPr lang="en-US" dirty="0" err="1"/>
              <a:t>Streitz</a:t>
            </a:r>
            <a:r>
              <a:rPr lang="en-US" dirty="0"/>
              <a:t>, </a:t>
            </a:r>
            <a:r>
              <a:rPr lang="en-US" dirty="0" smtClean="0"/>
              <a:t>Brian </a:t>
            </a:r>
            <a:r>
              <a:rPr lang="en-US" dirty="0"/>
              <a:t>Van </a:t>
            </a:r>
            <a:r>
              <a:rPr lang="en-US" dirty="0" smtClean="0"/>
              <a:t>Essen, </a:t>
            </a:r>
            <a:r>
              <a:rPr lang="en-US" dirty="0" err="1" smtClean="0"/>
              <a:t>Tanmoy</a:t>
            </a:r>
            <a:r>
              <a:rPr lang="en-US" dirty="0" smtClean="0"/>
              <a:t> Bhattacharya, Jamal </a:t>
            </a:r>
            <a:r>
              <a:rPr lang="en-US" dirty="0" err="1" smtClean="0"/>
              <a:t>Mohd-Yusof</a:t>
            </a:r>
            <a:r>
              <a:rPr lang="en-US" dirty="0"/>
              <a:t>, Cristina Garcia </a:t>
            </a:r>
            <a:r>
              <a:rPr lang="en-US" dirty="0" smtClean="0"/>
              <a:t>Cardona, </a:t>
            </a:r>
            <a:r>
              <a:rPr lang="en-US" dirty="0" err="1" smtClean="0"/>
              <a:t>Prasanna</a:t>
            </a:r>
            <a:r>
              <a:rPr lang="en-US" dirty="0" smtClean="0"/>
              <a:t> </a:t>
            </a:r>
            <a:r>
              <a:rPr lang="en-US" dirty="0" err="1" smtClean="0"/>
              <a:t>Balaprakash</a:t>
            </a:r>
            <a:r>
              <a:rPr lang="en-US" dirty="0" smtClean="0"/>
              <a:t>, Eric Stahlberg, </a:t>
            </a:r>
            <a:r>
              <a:rPr lang="en-US" dirty="0" err="1" smtClean="0"/>
              <a:t>Fangfang</a:t>
            </a:r>
            <a:r>
              <a:rPr lang="en-US" dirty="0" smtClean="0"/>
              <a:t> </a:t>
            </a:r>
            <a:r>
              <a:rPr lang="en-US" dirty="0"/>
              <a:t>Xia, </a:t>
            </a:r>
            <a:r>
              <a:rPr lang="en-US" dirty="0" err="1"/>
              <a:t>Maulik</a:t>
            </a:r>
            <a:r>
              <a:rPr lang="en-US" dirty="0"/>
              <a:t> Shukla, </a:t>
            </a:r>
            <a:r>
              <a:rPr lang="en-US" dirty="0" smtClean="0"/>
              <a:t>Emily Dietrich, Jonathan Ozik, Nick Collier, Rajeev Jain, John Bauer</a:t>
            </a:r>
            <a:r>
              <a:rPr lang="en-US" dirty="0"/>
              <a:t>, Matthew </a:t>
            </a:r>
            <a:r>
              <a:rPr lang="en-US" dirty="0" smtClean="0"/>
              <a:t>Baughman, </a:t>
            </a:r>
            <a:r>
              <a:rPr lang="en-US" dirty="0" smtClean="0"/>
              <a:t>Harry </a:t>
            </a:r>
            <a:r>
              <a:rPr lang="en-US" dirty="0" err="1" smtClean="0"/>
              <a:t>Yoo</a:t>
            </a:r>
            <a:r>
              <a:rPr lang="en-US" dirty="0" smtClean="0"/>
              <a:t>, and </a:t>
            </a:r>
            <a:r>
              <a:rPr lang="en-US" dirty="0" smtClean="0"/>
              <a:t>others</a:t>
            </a:r>
            <a:endParaRPr lang="en-US" dirty="0"/>
          </a:p>
          <a:p>
            <a:endParaRPr lang="en-US" dirty="0" smtClean="0"/>
          </a:p>
          <a:p>
            <a:r>
              <a:rPr lang="en-US" dirty="0" smtClean="0"/>
              <a:t>Code and guides:</a:t>
            </a:r>
          </a:p>
          <a:p>
            <a:pPr lvl="1"/>
            <a:r>
              <a:rPr lang="en-US" dirty="0" smtClean="0"/>
              <a:t>CANDLE GitHub: https</a:t>
            </a:r>
            <a:r>
              <a:rPr lang="en-US" dirty="0"/>
              <a:t>://</a:t>
            </a:r>
            <a:r>
              <a:rPr lang="en-US" dirty="0" smtClean="0"/>
              <a:t>github.com/ECP-CANDLE</a:t>
            </a:r>
            <a:endParaRPr lang="en-US" dirty="0"/>
          </a:p>
          <a:p>
            <a:pPr lvl="1"/>
            <a:r>
              <a:rPr lang="en-US" dirty="0" smtClean="0"/>
              <a:t>Swift/T </a:t>
            </a:r>
            <a:r>
              <a:rPr lang="en-US" dirty="0"/>
              <a:t>Home: http://</a:t>
            </a:r>
            <a:r>
              <a:rPr lang="en-US" dirty="0" smtClean="0"/>
              <a:t>swift-lang.org/Swift-T</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40</a:t>
            </a:fld>
            <a:endParaRPr lang="en-US" dirty="0"/>
          </a:p>
        </p:txBody>
      </p:sp>
    </p:spTree>
    <p:extLst>
      <p:ext uri="{BB962C8B-B14F-4D97-AF65-F5344CB8AC3E}">
        <p14:creationId xmlns:p14="http://schemas.microsoft.com/office/powerpoint/2010/main" val="3237339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CANDLE </a:t>
            </a:r>
            <a:r>
              <a:rPr lang="en-US" dirty="0" smtClean="0">
                <a:solidFill>
                  <a:prstClr val="black"/>
                </a:solidFill>
              </a:rPr>
              <a:t>Goals</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a:t>
            </a:fld>
            <a:endParaRPr lang="en-US" dirty="0"/>
          </a:p>
        </p:txBody>
      </p:sp>
      <p:sp>
        <p:nvSpPr>
          <p:cNvPr id="7" name="Content Placeholder 6"/>
          <p:cNvSpPr>
            <a:spLocks noGrp="1"/>
          </p:cNvSpPr>
          <p:nvPr>
            <p:ph idx="1"/>
          </p:nvPr>
        </p:nvSpPr>
        <p:spPr/>
        <p:txBody>
          <a:bodyPr/>
          <a:lstStyle/>
          <a:p>
            <a:pPr>
              <a:lnSpc>
                <a:spcPct val="90000"/>
              </a:lnSpc>
            </a:pPr>
            <a:r>
              <a:rPr lang="en-US" dirty="0" smtClean="0">
                <a:solidFill>
                  <a:prstClr val="black"/>
                </a:solidFill>
              </a:rPr>
              <a:t>Develop </a:t>
            </a:r>
            <a:r>
              <a:rPr lang="en-US" dirty="0">
                <a:solidFill>
                  <a:prstClr val="black"/>
                </a:solidFill>
              </a:rPr>
              <a:t>an </a:t>
            </a:r>
            <a:r>
              <a:rPr lang="en-US" dirty="0" smtClean="0">
                <a:solidFill>
                  <a:prstClr val="black"/>
                </a:solidFill>
              </a:rPr>
              <a:t>exascale </a:t>
            </a:r>
            <a:r>
              <a:rPr lang="en-US" dirty="0">
                <a:solidFill>
                  <a:prstClr val="black"/>
                </a:solidFill>
              </a:rPr>
              <a:t>deep </a:t>
            </a:r>
            <a:r>
              <a:rPr lang="en-US" dirty="0" smtClean="0">
                <a:solidFill>
                  <a:prstClr val="black"/>
                </a:solidFill>
              </a:rPr>
              <a:t>learning </a:t>
            </a:r>
            <a:r>
              <a:rPr lang="en-US" dirty="0">
                <a:solidFill>
                  <a:prstClr val="black"/>
                </a:solidFill>
              </a:rPr>
              <a:t>environment for cancer</a:t>
            </a:r>
          </a:p>
          <a:p>
            <a:pPr>
              <a:lnSpc>
                <a:spcPct val="90000"/>
              </a:lnSpc>
            </a:pPr>
            <a:endParaRPr lang="en-US" dirty="0">
              <a:solidFill>
                <a:prstClr val="black"/>
              </a:solidFill>
            </a:endParaRPr>
          </a:p>
          <a:p>
            <a:pPr>
              <a:lnSpc>
                <a:spcPct val="90000"/>
              </a:lnSpc>
            </a:pPr>
            <a:r>
              <a:rPr lang="en-US" dirty="0">
                <a:solidFill>
                  <a:prstClr val="black"/>
                </a:solidFill>
              </a:rPr>
              <a:t>Building on open source </a:t>
            </a:r>
            <a:r>
              <a:rPr lang="en-US" dirty="0" smtClean="0">
                <a:solidFill>
                  <a:prstClr val="black"/>
                </a:solidFill>
              </a:rPr>
              <a:t>deep </a:t>
            </a:r>
            <a:r>
              <a:rPr lang="en-US" dirty="0">
                <a:solidFill>
                  <a:prstClr val="black"/>
                </a:solidFill>
              </a:rPr>
              <a:t>learning frameworks</a:t>
            </a:r>
          </a:p>
          <a:p>
            <a:pPr>
              <a:lnSpc>
                <a:spcPct val="90000"/>
              </a:lnSpc>
            </a:pPr>
            <a:endParaRPr lang="en-US" dirty="0">
              <a:solidFill>
                <a:prstClr val="black"/>
              </a:solidFill>
            </a:endParaRPr>
          </a:p>
          <a:p>
            <a:pPr>
              <a:lnSpc>
                <a:spcPct val="90000"/>
              </a:lnSpc>
            </a:pPr>
            <a:r>
              <a:rPr lang="en-US" dirty="0">
                <a:solidFill>
                  <a:prstClr val="black"/>
                </a:solidFill>
              </a:rPr>
              <a:t>Optimization for </a:t>
            </a:r>
            <a:r>
              <a:rPr lang="en-US" dirty="0" smtClean="0">
                <a:solidFill>
                  <a:prstClr val="black"/>
                </a:solidFill>
              </a:rPr>
              <a:t>CORAL and </a:t>
            </a:r>
            <a:r>
              <a:rPr lang="en-US" dirty="0">
                <a:solidFill>
                  <a:prstClr val="black"/>
                </a:solidFill>
              </a:rPr>
              <a:t>exascale platforms</a:t>
            </a:r>
          </a:p>
          <a:p>
            <a:pPr>
              <a:lnSpc>
                <a:spcPct val="90000"/>
              </a:lnSpc>
            </a:pPr>
            <a:endParaRPr lang="en-US" dirty="0">
              <a:solidFill>
                <a:prstClr val="black"/>
              </a:solidFill>
            </a:endParaRPr>
          </a:p>
          <a:p>
            <a:pPr>
              <a:lnSpc>
                <a:spcPct val="90000"/>
              </a:lnSpc>
            </a:pPr>
            <a:r>
              <a:rPr lang="en-US" dirty="0">
                <a:solidFill>
                  <a:prstClr val="black"/>
                </a:solidFill>
              </a:rPr>
              <a:t>Support all three pilot </a:t>
            </a:r>
            <a:r>
              <a:rPr lang="en-US" dirty="0" smtClean="0">
                <a:solidFill>
                  <a:prstClr val="black"/>
                </a:solidFill>
              </a:rPr>
              <a:t>project needs </a:t>
            </a:r>
            <a:r>
              <a:rPr lang="en-US" dirty="0">
                <a:solidFill>
                  <a:prstClr val="black"/>
                </a:solidFill>
              </a:rPr>
              <a:t>for deep </a:t>
            </a:r>
            <a:r>
              <a:rPr lang="en-US" dirty="0" smtClean="0">
                <a:solidFill>
                  <a:prstClr val="black"/>
                </a:solidFill>
              </a:rPr>
              <a:t>learning</a:t>
            </a:r>
            <a:endParaRPr lang="en-US" dirty="0">
              <a:solidFill>
                <a:prstClr val="black"/>
              </a:solidFill>
            </a:endParaRPr>
          </a:p>
          <a:p>
            <a:pPr>
              <a:lnSpc>
                <a:spcPct val="90000"/>
              </a:lnSpc>
            </a:pPr>
            <a:endParaRPr lang="en-US" dirty="0">
              <a:solidFill>
                <a:prstClr val="black"/>
              </a:solidFill>
            </a:endParaRPr>
          </a:p>
          <a:p>
            <a:pPr>
              <a:lnSpc>
                <a:spcPct val="90000"/>
              </a:lnSpc>
            </a:pPr>
            <a:r>
              <a:rPr lang="en-US" dirty="0">
                <a:solidFill>
                  <a:prstClr val="black"/>
                </a:solidFill>
              </a:rPr>
              <a:t>Collaborate with DOE computing centers, HPC vendors and ECP co-design and software technology projects </a:t>
            </a:r>
            <a:endParaRPr lang="en-US" dirty="0" smtClean="0">
              <a:solidFill>
                <a:prstClr val="black"/>
              </a:solidFill>
            </a:endParaRPr>
          </a:p>
          <a:p>
            <a:pPr>
              <a:lnSpc>
                <a:spcPct val="90000"/>
              </a:lnSpc>
            </a:pPr>
            <a:endParaRPr lang="en-US" dirty="0" smtClean="0"/>
          </a:p>
          <a:p>
            <a:pPr>
              <a:lnSpc>
                <a:spcPct val="90000"/>
              </a:lnSpc>
            </a:pPr>
            <a:r>
              <a:rPr lang="en-US" dirty="0" smtClean="0"/>
              <a:t>Mission statement: Enable </a:t>
            </a:r>
            <a:r>
              <a:rPr lang="en-US" dirty="0"/>
              <a:t>the most challenging deep learning problems in </a:t>
            </a:r>
            <a:r>
              <a:rPr lang="en-US" dirty="0" smtClean="0"/>
              <a:t>cancer </a:t>
            </a:r>
            <a:r>
              <a:rPr lang="en-US" dirty="0"/>
              <a:t>research to run on the most capable supercomputers in the </a:t>
            </a:r>
            <a:r>
              <a:rPr lang="en-US" dirty="0" smtClean="0"/>
              <a:t>DOE</a:t>
            </a:r>
          </a:p>
          <a:p>
            <a:pPr>
              <a:lnSpc>
                <a:spcPct val="90000"/>
              </a:lnSpc>
            </a:pPr>
            <a:endParaRPr lang="en-US" dirty="0"/>
          </a:p>
        </p:txBody>
      </p:sp>
    </p:spTree>
    <p:extLst>
      <p:ext uri="{BB962C8B-B14F-4D97-AF65-F5344CB8AC3E}">
        <p14:creationId xmlns:p14="http://schemas.microsoft.com/office/powerpoint/2010/main" val="1691531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728" y="1706599"/>
            <a:ext cx="6508813" cy="4497959"/>
          </a:xfrm>
          <a:prstGeom prst="rect">
            <a:avLst/>
          </a:prstGeom>
        </p:spPr>
      </p:pic>
      <p:sp>
        <p:nvSpPr>
          <p:cNvPr id="2" name="Title 1"/>
          <p:cNvSpPr>
            <a:spLocks noGrp="1"/>
          </p:cNvSpPr>
          <p:nvPr>
            <p:ph type="title"/>
          </p:nvPr>
        </p:nvSpPr>
        <p:spPr/>
        <p:txBody>
          <a:bodyPr/>
          <a:lstStyle/>
          <a:p>
            <a:r>
              <a:rPr lang="en-GB" dirty="0" smtClean="0"/>
              <a:t>CANDLE OVERVIEW</a:t>
            </a:r>
            <a:endParaRPr lang="en-US" dirty="0"/>
          </a:p>
        </p:txBody>
      </p:sp>
      <p:sp>
        <p:nvSpPr>
          <p:cNvPr id="3" name="Content Placeholder 2"/>
          <p:cNvSpPr>
            <a:spLocks noGrp="1"/>
          </p:cNvSpPr>
          <p:nvPr>
            <p:ph idx="1"/>
          </p:nvPr>
        </p:nvSpPr>
        <p:spPr>
          <a:xfrm>
            <a:off x="457200" y="2115519"/>
            <a:ext cx="8372901" cy="4007251"/>
          </a:xfrm>
        </p:spPr>
        <p:txBody>
          <a:bodyPr/>
          <a:lstStyle/>
          <a:p>
            <a:endParaRPr lang="en-GB" dirty="0"/>
          </a:p>
          <a:p>
            <a:endParaRPr lang="en-US" dirty="0"/>
          </a:p>
        </p:txBody>
      </p:sp>
      <p:sp>
        <p:nvSpPr>
          <p:cNvPr id="4" name="Text Placeholder 3"/>
          <p:cNvSpPr>
            <a:spLocks noGrp="1"/>
          </p:cNvSpPr>
          <p:nvPr>
            <p:ph type="body" sz="quarter" idx="12"/>
          </p:nvPr>
        </p:nvSpPr>
        <p:spPr/>
        <p:txBody>
          <a:bodyPr/>
          <a:lstStyle/>
          <a:p>
            <a:r>
              <a:rPr lang="en-GB" dirty="0" smtClean="0"/>
              <a:t>Three key cancer problems:</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a:t>
            </a:fld>
            <a:endParaRPr lang="en-US" dirty="0"/>
          </a:p>
        </p:txBody>
      </p:sp>
    </p:spTree>
    <p:extLst>
      <p:ext uri="{BB962C8B-B14F-4D97-AF65-F5344CB8AC3E}">
        <p14:creationId xmlns:p14="http://schemas.microsoft.com/office/powerpoint/2010/main" val="3409863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P1B1: </a:t>
            </a:r>
            <a:r>
              <a:rPr lang="en-US" dirty="0" err="1"/>
              <a:t>Autoencoder</a:t>
            </a:r>
            <a:r>
              <a:rPr lang="en-US" dirty="0"/>
              <a:t> Compressed Representation for Gene Expression</a:t>
            </a:r>
          </a:p>
        </p:txBody>
      </p:sp>
      <p:sp>
        <p:nvSpPr>
          <p:cNvPr id="3" name="Content Placeholder 2"/>
          <p:cNvSpPr>
            <a:spLocks noGrp="1"/>
          </p:cNvSpPr>
          <p:nvPr>
            <p:ph idx="1"/>
          </p:nvPr>
        </p:nvSpPr>
        <p:spPr>
          <a:xfrm>
            <a:off x="454742" y="2326778"/>
            <a:ext cx="3700685" cy="4116533"/>
          </a:xfrm>
        </p:spPr>
        <p:txBody>
          <a:bodyPr/>
          <a:lstStyle/>
          <a:p>
            <a:pPr marL="0" indent="0">
              <a:spcAft>
                <a:spcPts val="600"/>
              </a:spcAft>
              <a:buNone/>
            </a:pPr>
            <a:endParaRPr lang="en-US" b="1" u="sng" dirty="0" smtClean="0"/>
          </a:p>
          <a:p>
            <a:pPr>
              <a:spcAft>
                <a:spcPts val="600"/>
              </a:spcAft>
              <a:buFont typeface="Arial" charset="0"/>
              <a:buChar char="•"/>
            </a:pPr>
            <a:r>
              <a:rPr lang="en-US" b="1" u="sng" dirty="0" smtClean="0"/>
              <a:t>Relationship </a:t>
            </a:r>
            <a:r>
              <a:rPr lang="en-US" b="1" u="sng" dirty="0"/>
              <a:t>to core problem</a:t>
            </a:r>
            <a:r>
              <a:rPr lang="en-US" dirty="0"/>
              <a:t>: Many molecular assays generate large numbers of features that can lead to time-consuming processing and over-fitting in learning tasks; hence, a core capability we intend to build is feature reduction</a:t>
            </a:r>
          </a:p>
          <a:p>
            <a:pPr>
              <a:spcAft>
                <a:spcPts val="600"/>
              </a:spcAft>
              <a:buFont typeface="Arial" charset="0"/>
              <a:buChar char="•"/>
            </a:pPr>
            <a:r>
              <a:rPr lang="en-US" b="1" u="sng" dirty="0"/>
              <a:t>Expected outcome</a:t>
            </a:r>
            <a:r>
              <a:rPr lang="en-US" dirty="0"/>
              <a:t>: An </a:t>
            </a:r>
            <a:r>
              <a:rPr lang="en-US" dirty="0" err="1"/>
              <a:t>autoencoder</a:t>
            </a:r>
            <a:r>
              <a:rPr lang="en-US" dirty="0"/>
              <a:t> that collapse high dimensional expression profiles into low dimensional vectors without much loss of information </a:t>
            </a:r>
          </a:p>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7</a:t>
            </a:fld>
            <a:endParaRPr lang="en-US" dirty="0"/>
          </a:p>
        </p:txBody>
      </p:sp>
      <p:pic>
        <p:nvPicPr>
          <p:cNvPr id="6" name="Picture 5"/>
          <p:cNvPicPr>
            <a:picLocks noChangeAspect="1"/>
          </p:cNvPicPr>
          <p:nvPr/>
        </p:nvPicPr>
        <p:blipFill rotWithShape="1">
          <a:blip r:embed="rId2"/>
          <a:srcRect l="6305" t="8047" r="6484" b="7458"/>
          <a:stretch/>
        </p:blipFill>
        <p:spPr>
          <a:xfrm>
            <a:off x="4155427" y="2788408"/>
            <a:ext cx="4892818" cy="3543074"/>
          </a:xfrm>
          <a:prstGeom prst="rect">
            <a:avLst/>
          </a:prstGeom>
        </p:spPr>
      </p:pic>
      <p:sp>
        <p:nvSpPr>
          <p:cNvPr id="8" name="Content Placeholder 2"/>
          <p:cNvSpPr txBox="1">
            <a:spLocks/>
          </p:cNvSpPr>
          <p:nvPr/>
        </p:nvSpPr>
        <p:spPr>
          <a:xfrm>
            <a:off x="454742" y="1839119"/>
            <a:ext cx="7782231" cy="94928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Arial" charset="0"/>
              <a:buChar char="•"/>
            </a:pPr>
            <a:r>
              <a:rPr lang="en-US" b="1" u="sng" dirty="0"/>
              <a:t>Overview</a:t>
            </a:r>
            <a:r>
              <a:rPr lang="en-US" dirty="0"/>
              <a:t>: Given a sample of gene expression data, build a sparse </a:t>
            </a:r>
            <a:r>
              <a:rPr lang="en-US" dirty="0" err="1"/>
              <a:t>autoencoder</a:t>
            </a:r>
            <a:r>
              <a:rPr lang="en-US" dirty="0"/>
              <a:t> that can compress the expression profile into a low-dimensional vector</a:t>
            </a:r>
          </a:p>
        </p:txBody>
      </p:sp>
    </p:spTree>
    <p:extLst>
      <p:ext uri="{BB962C8B-B14F-4D97-AF65-F5344CB8AC3E}">
        <p14:creationId xmlns:p14="http://schemas.microsoft.com/office/powerpoint/2010/main" val="1948703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P1B1: Benchmark Specs Requirements</a:t>
            </a:r>
          </a:p>
        </p:txBody>
      </p:sp>
      <p:sp>
        <p:nvSpPr>
          <p:cNvPr id="3" name="Content Placeholder 2"/>
          <p:cNvSpPr>
            <a:spLocks noGrp="1"/>
          </p:cNvSpPr>
          <p:nvPr>
            <p:ph idx="1"/>
          </p:nvPr>
        </p:nvSpPr>
        <p:spPr/>
        <p:txBody>
          <a:bodyPr/>
          <a:lstStyle/>
          <a:p>
            <a:pPr>
              <a:lnSpc>
                <a:spcPct val="110000"/>
              </a:lnSpc>
              <a:spcBef>
                <a:spcPts val="300"/>
              </a:spcBef>
              <a:spcAft>
                <a:spcPts val="300"/>
              </a:spcAft>
            </a:pPr>
            <a:r>
              <a:rPr lang="en-US" sz="1100" b="1" dirty="0"/>
              <a:t>Description of the Data</a:t>
            </a:r>
          </a:p>
          <a:p>
            <a:pPr lvl="1">
              <a:lnSpc>
                <a:spcPct val="110000"/>
              </a:lnSpc>
              <a:spcBef>
                <a:spcPts val="300"/>
              </a:spcBef>
              <a:spcAft>
                <a:spcPts val="300"/>
              </a:spcAft>
            </a:pPr>
            <a:r>
              <a:rPr lang="en-US" sz="1100" dirty="0"/>
              <a:t>Data source: RNA-</a:t>
            </a:r>
            <a:r>
              <a:rPr lang="en-US" sz="1100" dirty="0" err="1"/>
              <a:t>seq</a:t>
            </a:r>
            <a:r>
              <a:rPr lang="en-US" sz="1100" dirty="0"/>
              <a:t> data from GDC </a:t>
            </a:r>
          </a:p>
          <a:p>
            <a:pPr lvl="1">
              <a:lnSpc>
                <a:spcPct val="110000"/>
              </a:lnSpc>
              <a:spcBef>
                <a:spcPts val="300"/>
              </a:spcBef>
              <a:spcAft>
                <a:spcPts val="300"/>
              </a:spcAft>
            </a:pPr>
            <a:r>
              <a:rPr lang="en-US" sz="1100" dirty="0"/>
              <a:t>Input dimensions: </a:t>
            </a:r>
            <a:r>
              <a:rPr lang="is-IS" sz="1100" dirty="0"/>
              <a:t>60,484</a:t>
            </a:r>
            <a:r>
              <a:rPr lang="en-US" sz="1100" dirty="0"/>
              <a:t> floats; log(1+x) transformed FPKM-UQ values</a:t>
            </a:r>
          </a:p>
          <a:p>
            <a:pPr lvl="1">
              <a:lnSpc>
                <a:spcPct val="110000"/>
              </a:lnSpc>
              <a:spcBef>
                <a:spcPts val="300"/>
              </a:spcBef>
              <a:spcAft>
                <a:spcPts val="300"/>
              </a:spcAft>
            </a:pPr>
            <a:r>
              <a:rPr lang="en-US" sz="1100" dirty="0"/>
              <a:t>Output dimensions: Same as input</a:t>
            </a:r>
          </a:p>
          <a:p>
            <a:pPr lvl="1">
              <a:lnSpc>
                <a:spcPct val="110000"/>
              </a:lnSpc>
              <a:spcBef>
                <a:spcPts val="300"/>
              </a:spcBef>
              <a:spcAft>
                <a:spcPts val="300"/>
              </a:spcAft>
            </a:pPr>
            <a:r>
              <a:rPr lang="en-US" sz="1100" dirty="0"/>
              <a:t>Latent representation dimension: 1000</a:t>
            </a:r>
          </a:p>
          <a:p>
            <a:pPr lvl="1">
              <a:lnSpc>
                <a:spcPct val="110000"/>
              </a:lnSpc>
              <a:spcBef>
                <a:spcPts val="300"/>
              </a:spcBef>
              <a:spcAft>
                <a:spcPts val="300"/>
              </a:spcAft>
            </a:pPr>
            <a:r>
              <a:rPr lang="en-US" sz="1100" dirty="0"/>
              <a:t>Sample size: 5,000</a:t>
            </a:r>
          </a:p>
          <a:p>
            <a:pPr lvl="1">
              <a:lnSpc>
                <a:spcPct val="110000"/>
              </a:lnSpc>
              <a:spcBef>
                <a:spcPts val="300"/>
              </a:spcBef>
              <a:spcAft>
                <a:spcPts val="300"/>
              </a:spcAft>
            </a:pPr>
            <a:r>
              <a:rPr lang="en-US" sz="1100" dirty="0"/>
              <a:t>Notes on data balance and other issues: unlabeled data draw from a diverse set of cancer types</a:t>
            </a:r>
          </a:p>
          <a:p>
            <a:pPr>
              <a:lnSpc>
                <a:spcPct val="110000"/>
              </a:lnSpc>
              <a:spcBef>
                <a:spcPts val="300"/>
              </a:spcBef>
              <a:spcAft>
                <a:spcPts val="300"/>
              </a:spcAft>
            </a:pPr>
            <a:r>
              <a:rPr lang="en-US" sz="1100" b="1" dirty="0"/>
              <a:t>Expected Outcomes</a:t>
            </a:r>
          </a:p>
          <a:p>
            <a:pPr lvl="1">
              <a:lnSpc>
                <a:spcPct val="110000"/>
              </a:lnSpc>
              <a:spcBef>
                <a:spcPts val="300"/>
              </a:spcBef>
              <a:spcAft>
                <a:spcPts val="300"/>
              </a:spcAft>
            </a:pPr>
            <a:r>
              <a:rPr lang="en-US" sz="1100" dirty="0"/>
              <a:t>Reconstructed expression profiles</a:t>
            </a:r>
          </a:p>
          <a:p>
            <a:pPr lvl="1">
              <a:lnSpc>
                <a:spcPct val="110000"/>
              </a:lnSpc>
              <a:spcBef>
                <a:spcPts val="300"/>
              </a:spcBef>
              <a:spcAft>
                <a:spcPts val="300"/>
              </a:spcAft>
            </a:pPr>
            <a:r>
              <a:rPr lang="en-US" sz="1100" dirty="0"/>
              <a:t>Output range: float; same as log transformed input</a:t>
            </a:r>
          </a:p>
          <a:p>
            <a:pPr>
              <a:lnSpc>
                <a:spcPct val="110000"/>
              </a:lnSpc>
              <a:spcBef>
                <a:spcPts val="300"/>
              </a:spcBef>
              <a:spcAft>
                <a:spcPts val="300"/>
              </a:spcAft>
            </a:pPr>
            <a:r>
              <a:rPr lang="en-US" sz="1100" b="1" dirty="0"/>
              <a:t>Evaluation Metrics</a:t>
            </a:r>
          </a:p>
          <a:p>
            <a:pPr lvl="1">
              <a:lnSpc>
                <a:spcPct val="110000"/>
              </a:lnSpc>
              <a:spcBef>
                <a:spcPts val="300"/>
              </a:spcBef>
              <a:spcAft>
                <a:spcPts val="300"/>
              </a:spcAft>
            </a:pPr>
            <a:r>
              <a:rPr lang="en-US" sz="1100" dirty="0"/>
              <a:t>Accuracy or loss function: mean squared error</a:t>
            </a:r>
          </a:p>
          <a:p>
            <a:pPr lvl="1">
              <a:lnSpc>
                <a:spcPct val="110000"/>
              </a:lnSpc>
              <a:spcBef>
                <a:spcPts val="300"/>
              </a:spcBef>
              <a:spcAft>
                <a:spcPts val="300"/>
              </a:spcAft>
            </a:pPr>
            <a:r>
              <a:rPr lang="en-US" sz="1100" dirty="0"/>
              <a:t>Expected performance of a naïve method: landmark genes picked by linear regression </a:t>
            </a:r>
          </a:p>
          <a:p>
            <a:pPr>
              <a:lnSpc>
                <a:spcPct val="110000"/>
              </a:lnSpc>
              <a:spcBef>
                <a:spcPts val="300"/>
              </a:spcBef>
              <a:spcAft>
                <a:spcPts val="300"/>
              </a:spcAft>
            </a:pPr>
            <a:r>
              <a:rPr lang="en-US" sz="1100" b="1" dirty="0"/>
              <a:t>Description of the Network</a:t>
            </a:r>
          </a:p>
          <a:p>
            <a:pPr lvl="1">
              <a:lnSpc>
                <a:spcPct val="110000"/>
              </a:lnSpc>
              <a:spcBef>
                <a:spcPts val="300"/>
              </a:spcBef>
              <a:spcAft>
                <a:spcPts val="300"/>
              </a:spcAft>
            </a:pPr>
            <a:r>
              <a:rPr lang="en-US" sz="1100" dirty="0"/>
              <a:t>Proposed network architecture: MLP with encoding layers, dropout layers, bottleneck layer, and decoding layers</a:t>
            </a:r>
          </a:p>
          <a:p>
            <a:pPr lvl="1">
              <a:lnSpc>
                <a:spcPct val="110000"/>
              </a:lnSpc>
              <a:spcBef>
                <a:spcPts val="300"/>
              </a:spcBef>
              <a:spcAft>
                <a:spcPts val="300"/>
              </a:spcAft>
            </a:pPr>
            <a:r>
              <a:rPr lang="en-US" sz="1100" dirty="0"/>
              <a:t>Number of layers: At least two hidden layers in encoding and decoding</a:t>
            </a:r>
          </a:p>
          <a:p>
            <a:pPr>
              <a:lnSpc>
                <a:spcPct val="110000"/>
              </a:lnSpc>
              <a:spcBef>
                <a:spcPts val="300"/>
              </a:spcBef>
              <a:spcAft>
                <a:spcPts val="300"/>
              </a:spcAft>
            </a:pPr>
            <a:r>
              <a:rPr lang="en-US" sz="1100" b="1" dirty="0"/>
              <a:t>Annotated </a:t>
            </a:r>
            <a:r>
              <a:rPr lang="en-US" sz="1100" b="1" dirty="0" err="1"/>
              <a:t>Keras</a:t>
            </a:r>
            <a:r>
              <a:rPr lang="en-US" sz="1100" b="1" dirty="0"/>
              <a:t> Code</a:t>
            </a:r>
          </a:p>
          <a:p>
            <a:pPr lvl="1">
              <a:lnSpc>
                <a:spcPct val="110000"/>
              </a:lnSpc>
              <a:spcBef>
                <a:spcPts val="300"/>
              </a:spcBef>
              <a:spcAft>
                <a:spcPts val="300"/>
              </a:spcAft>
            </a:pPr>
            <a:r>
              <a:rPr lang="en-US" sz="1100" dirty="0"/>
              <a:t>Data loader, preprocessing, basic training and cross validation, prediction and evaluation on test data  </a:t>
            </a:r>
          </a:p>
          <a:p>
            <a:endParaRPr lang="en-US" sz="1100"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spTree>
    <p:extLst>
      <p:ext uri="{BB962C8B-B14F-4D97-AF65-F5344CB8AC3E}">
        <p14:creationId xmlns:p14="http://schemas.microsoft.com/office/powerpoint/2010/main" val="2273097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301" y="22136"/>
            <a:ext cx="9067800" cy="833103"/>
          </a:xfrm>
        </p:spPr>
        <p:txBody>
          <a:bodyPr>
            <a:normAutofit/>
          </a:bodyPr>
          <a:lstStyle/>
          <a:p>
            <a:r>
              <a:rPr lang="en-US" dirty="0" smtClean="0"/>
              <a:t>P2B1</a:t>
            </a:r>
            <a:r>
              <a:rPr lang="en-US" dirty="0" smtClean="0"/>
              <a:t>: </a:t>
            </a:r>
            <a:r>
              <a:rPr lang="en-US" dirty="0" err="1"/>
              <a:t>Autoencoder</a:t>
            </a:r>
            <a:endParaRPr lang="en-US" dirty="0"/>
          </a:p>
        </p:txBody>
      </p:sp>
      <p:sp>
        <p:nvSpPr>
          <p:cNvPr id="4" name="Content Placeholder 3"/>
          <p:cNvSpPr>
            <a:spLocks noGrp="1"/>
          </p:cNvSpPr>
          <p:nvPr>
            <p:ph sz="half" idx="1"/>
          </p:nvPr>
        </p:nvSpPr>
        <p:spPr>
          <a:xfrm>
            <a:off x="271570" y="1144380"/>
            <a:ext cx="3958599" cy="3709631"/>
          </a:xfrm>
        </p:spPr>
        <p:txBody>
          <a:bodyPr>
            <a:normAutofit/>
          </a:bodyPr>
          <a:lstStyle/>
          <a:p>
            <a:pPr>
              <a:spcAft>
                <a:spcPts val="600"/>
              </a:spcAft>
              <a:buFont typeface="Arial" charset="0"/>
              <a:buChar char="•"/>
            </a:pPr>
            <a:r>
              <a:rPr lang="en-US" b="1" u="sng" dirty="0" smtClean="0"/>
              <a:t>Goal</a:t>
            </a:r>
            <a:r>
              <a:rPr lang="en-US" b="0" dirty="0" smtClean="0"/>
              <a:t>: </a:t>
            </a:r>
            <a:r>
              <a:rPr lang="en-US" dirty="0" smtClean="0"/>
              <a:t>Generate automatically extracted features representing </a:t>
            </a:r>
            <a:r>
              <a:rPr lang="en-US" b="0" dirty="0" smtClean="0"/>
              <a:t>molecular simulation data</a:t>
            </a:r>
          </a:p>
          <a:p>
            <a:pPr>
              <a:spcAft>
                <a:spcPts val="600"/>
              </a:spcAft>
              <a:buFont typeface="Arial" charset="0"/>
              <a:buChar char="•"/>
            </a:pPr>
            <a:r>
              <a:rPr lang="en-US" b="1" u="sng" dirty="0" smtClean="0"/>
              <a:t>Relationship to core problem</a:t>
            </a:r>
            <a:r>
              <a:rPr lang="en-US" b="0" dirty="0" smtClean="0"/>
              <a:t>: Establish framework for building future tools using learned features</a:t>
            </a:r>
          </a:p>
          <a:p>
            <a:pPr>
              <a:spcAft>
                <a:spcPts val="600"/>
              </a:spcAft>
              <a:buFont typeface="Arial" charset="0"/>
              <a:buChar char="•"/>
            </a:pPr>
            <a:r>
              <a:rPr lang="en-US" b="1" u="sng" dirty="0" smtClean="0"/>
              <a:t>Expected outcome</a:t>
            </a:r>
            <a:r>
              <a:rPr lang="en-US" b="0" dirty="0" smtClean="0"/>
              <a:t>: Improvement in the understanding of protein formation and easing of the handling large-scale molecular dynamics output </a:t>
            </a:r>
            <a:endParaRPr lang="en-US" b="0" dirty="0"/>
          </a:p>
        </p:txBody>
      </p:sp>
      <p:pic>
        <p:nvPicPr>
          <p:cNvPr id="5"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rcRect l="-343" r="-1221"/>
          <a:stretch>
            <a:fillRect/>
          </a:stretch>
        </p:blipFill>
        <p:spPr>
          <a:xfrm>
            <a:off x="4316693" y="937702"/>
            <a:ext cx="4606925" cy="25908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l="9312" t="3546" r="47623" b="76360"/>
          <a:stretch>
            <a:fillRect/>
          </a:stretch>
        </p:blipFill>
        <p:spPr bwMode="auto">
          <a:xfrm>
            <a:off x="407676" y="5254544"/>
            <a:ext cx="13779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911500" y="5589576"/>
            <a:ext cx="28448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t>Lipid Organization of the Plasma Membrane</a:t>
            </a:r>
          </a:p>
          <a:p>
            <a:r>
              <a:rPr lang="en-US" sz="1000" dirty="0" err="1">
                <a:solidFill>
                  <a:srgbClr val="000000"/>
                </a:solidFill>
              </a:rPr>
              <a:t>Helgi</a:t>
            </a:r>
            <a:r>
              <a:rPr lang="en-US" sz="1000" dirty="0">
                <a:solidFill>
                  <a:srgbClr val="000000"/>
                </a:solidFill>
              </a:rPr>
              <a:t> I. </a:t>
            </a:r>
            <a:r>
              <a:rPr lang="en-US" sz="1000" dirty="0" err="1">
                <a:solidFill>
                  <a:srgbClr val="000000"/>
                </a:solidFill>
              </a:rPr>
              <a:t>Ingólfsson</a:t>
            </a:r>
            <a:r>
              <a:rPr lang="en-US" sz="1000" dirty="0">
                <a:solidFill>
                  <a:srgbClr val="000000"/>
                </a:solidFill>
              </a:rPr>
              <a:t> </a:t>
            </a:r>
            <a:r>
              <a:rPr lang="en-US" sz="1000" dirty="0"/>
              <a:t>et al.</a:t>
            </a:r>
          </a:p>
          <a:p>
            <a:r>
              <a:rPr lang="nb-NO" sz="1000" i="1" dirty="0"/>
              <a:t>J. Am. </a:t>
            </a:r>
            <a:r>
              <a:rPr lang="nb-NO" sz="1000" i="1" dirty="0" err="1"/>
              <a:t>Chem</a:t>
            </a:r>
            <a:r>
              <a:rPr lang="nb-NO" sz="1000" i="1" dirty="0"/>
              <a:t>. </a:t>
            </a:r>
            <a:r>
              <a:rPr lang="nb-NO" sz="1000" i="1" dirty="0" err="1"/>
              <a:t>Soc</a:t>
            </a:r>
            <a:r>
              <a:rPr lang="nb-NO" sz="1000" i="1" dirty="0"/>
              <a:t>.</a:t>
            </a:r>
            <a:r>
              <a:rPr lang="nb-NO" sz="1000" dirty="0"/>
              <a:t>, 2014, </a:t>
            </a:r>
            <a:r>
              <a:rPr lang="nb-NO" sz="1000" i="1" dirty="0"/>
              <a:t>136</a:t>
            </a:r>
            <a:r>
              <a:rPr lang="nb-NO" sz="1000" dirty="0"/>
              <a:t> (41), </a:t>
            </a:r>
            <a:r>
              <a:rPr lang="nb-NO" sz="1000" dirty="0" err="1"/>
              <a:t>pp</a:t>
            </a:r>
            <a:r>
              <a:rPr lang="nb-NO" sz="1000" dirty="0"/>
              <a:t> 14554–14559</a:t>
            </a:r>
            <a:endParaRPr lang="en-US" sz="1000" dirty="0"/>
          </a:p>
        </p:txBody>
      </p:sp>
      <p:pic>
        <p:nvPicPr>
          <p:cNvPr id="8" name="Picture 7"/>
          <p:cNvPicPr>
            <a:picLocks noChangeAspect="1"/>
          </p:cNvPicPr>
          <p:nvPr/>
        </p:nvPicPr>
        <p:blipFill rotWithShape="1">
          <a:blip r:embed="rId4"/>
          <a:srcRect l="6305" t="8047" r="6484" b="7458"/>
          <a:stretch/>
        </p:blipFill>
        <p:spPr>
          <a:xfrm>
            <a:off x="4756317" y="3832852"/>
            <a:ext cx="3926580" cy="2843384"/>
          </a:xfrm>
          <a:prstGeom prst="rect">
            <a:avLst/>
          </a:prstGeom>
        </p:spPr>
      </p:pic>
    </p:spTree>
    <p:extLst>
      <p:ext uri="{BB962C8B-B14F-4D97-AF65-F5344CB8AC3E}">
        <p14:creationId xmlns:p14="http://schemas.microsoft.com/office/powerpoint/2010/main" val="388597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presentation_4x3">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20897</TotalTime>
  <Words>2425</Words>
  <Application>Microsoft Office PowerPoint</Application>
  <PresentationFormat>On-screen Show (4:3)</PresentationFormat>
  <Paragraphs>576</Paragraphs>
  <Slides>40</Slides>
  <Notes>0</Notes>
  <HiddenSlides>2</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presentation_4x3</vt:lpstr>
      <vt:lpstr>CANDLE: CANcer DistrIButed Learning Environment</vt:lpstr>
      <vt:lpstr>OUTLINE</vt:lpstr>
      <vt:lpstr>PowerPoint Presentation</vt:lpstr>
      <vt:lpstr>Driving integration of Simulation, Data Analytics and Machine Learning</vt:lpstr>
      <vt:lpstr>CANDLE Goals</vt:lpstr>
      <vt:lpstr>CANDLE OVERVIEW</vt:lpstr>
      <vt:lpstr>P1B1: Autoencoder Compressed Representation for Gene Expression</vt:lpstr>
      <vt:lpstr>P1B1: Benchmark Specs Requirements</vt:lpstr>
      <vt:lpstr>P2B1: Autoencoder</vt:lpstr>
      <vt:lpstr>P2B1: Benchmark Specs Requirements </vt:lpstr>
      <vt:lpstr>P1B2: Sparse Classifier Disease Type Prediction from Somatic SNPs</vt:lpstr>
      <vt:lpstr>P1B2: Benchmark Specs Requirements</vt:lpstr>
      <vt:lpstr>P3B1: RNN-LSTM: Generative models for Path Reports</vt:lpstr>
      <vt:lpstr>P3B1: Benchmark Specs Requirements </vt:lpstr>
      <vt:lpstr>Parallelism strategies</vt:lpstr>
      <vt:lpstr>PowerPoint Presentation</vt:lpstr>
      <vt:lpstr>CANDLE Software Stack</vt:lpstr>
      <vt:lpstr>CANDLE System Overview</vt:lpstr>
      <vt:lpstr>EMEWS: Extreme-scale model exploration workflows in Swift/T</vt:lpstr>
      <vt:lpstr>Language goals</vt:lpstr>
      <vt:lpstr>The Swift programming model </vt:lpstr>
      <vt:lpstr>Swift syntax</vt:lpstr>
      <vt:lpstr>Centralized evaluation is a bottleneck at extreme scales </vt:lpstr>
      <vt:lpstr>Swift/T: Fully parallel evaluation                                  of complex scripts</vt:lpstr>
      <vt:lpstr>Swift/T: Enabling high-performance Scripted workflows</vt:lpstr>
      <vt:lpstr>Asynchronous Dynamic Load Balancer</vt:lpstr>
      <vt:lpstr>Mapreduce in swift/t</vt:lpstr>
      <vt:lpstr>Features for Big Data analysis</vt:lpstr>
      <vt:lpstr>Task locations</vt:lpstr>
      <vt:lpstr>U. Chicago hospitals: Cancer Ensembles</vt:lpstr>
      <vt:lpstr>PowerPoint Presentation</vt:lpstr>
      <vt:lpstr>Manycore scalability result</vt:lpstr>
      <vt:lpstr>Load over time for search</vt:lpstr>
      <vt:lpstr>Ramp up / ramp down</vt:lpstr>
      <vt:lpstr>scaling hyperparameter search</vt:lpstr>
      <vt:lpstr>PowerPoint Presentation</vt:lpstr>
      <vt:lpstr>Notes on requirements</vt:lpstr>
      <vt:lpstr>Performance Targets for Exascale</vt:lpstr>
      <vt:lpstr>PowerPoint Presentation</vt:lpstr>
      <vt:lpstr>Thanks</vt:lpstr>
    </vt:vector>
  </TitlesOfParts>
  <Company>Argonne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Justin Wozniak</cp:lastModifiedBy>
  <cp:revision>255</cp:revision>
  <cp:lastPrinted>2015-09-08T15:35:42Z</cp:lastPrinted>
  <dcterms:created xsi:type="dcterms:W3CDTF">2015-11-17T23:08:18Z</dcterms:created>
  <dcterms:modified xsi:type="dcterms:W3CDTF">2017-10-25T13:21:22Z</dcterms:modified>
</cp:coreProperties>
</file>